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header6.xml" ContentType="application/vnd.openxmlformats-officedocument.wordprocessingml.header+xml"/>
  <Override PartName="/word/footer5.xml" ContentType="application/vnd.openxmlformats-officedocument.wordprocessingml.foot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footer6.xml" ContentType="application/vnd.openxmlformats-officedocument.wordprocessingml.footer+xml"/>
  <Override PartName="/word/header9.xml" ContentType="application/vnd.openxmlformats-officedocument.wordprocessingml.header+xml"/>
  <Override PartName="/word/footer7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D9B51AA" w14:textId="77777777" w:rsidR="00C668B2" w:rsidRPr="000B50B6" w:rsidRDefault="000C6E8D" w:rsidP="00BE59E3">
      <w:pPr>
        <w:pStyle w:val="NCEACPHeading1"/>
        <w:rPr>
          <w:rFonts w:cs="Arial"/>
        </w:rPr>
      </w:pPr>
      <w:r w:rsidRPr="000B50B6">
        <w:rPr>
          <w:rFonts w:cs="Arial"/>
          <w:noProof/>
          <w:lang w:val="en-NZ" w:eastAsia="en-NZ"/>
        </w:rPr>
        <w:drawing>
          <wp:anchor distT="0" distB="0" distL="114300" distR="114300" simplePos="0" relativeHeight="251657728" behindDoc="0" locked="0" layoutInCell="1" allowOverlap="1" wp14:anchorId="3F1DB57E" wp14:editId="71C88287">
            <wp:simplePos x="0" y="0"/>
            <wp:positionH relativeFrom="column">
              <wp:posOffset>33895</wp:posOffset>
            </wp:positionH>
            <wp:positionV relativeFrom="paragraph">
              <wp:posOffset>16318</wp:posOffset>
            </wp:positionV>
            <wp:extent cx="4742731" cy="1015008"/>
            <wp:effectExtent l="19050" t="0" r="719" b="0"/>
            <wp:wrapNone/>
            <wp:docPr id="48" name="Picture 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8"/>
                    <pic:cNvPicPr>
                      <a:picLocks noChangeAspect="1" noChangeArrowheads="1"/>
                    </pic:cNvPicPr>
                  </pic:nvPicPr>
                  <pic:blipFill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742731" cy="1015008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anchor>
        </w:drawing>
      </w:r>
    </w:p>
    <w:p w14:paraId="2A98DA86" w14:textId="77777777" w:rsidR="00C668B2" w:rsidRPr="000B50B6" w:rsidRDefault="00C668B2" w:rsidP="00C668B2">
      <w:pPr>
        <w:pStyle w:val="NCEACPHeading1"/>
        <w:rPr>
          <w:rFonts w:cs="Arial"/>
        </w:rPr>
      </w:pPr>
    </w:p>
    <w:p w14:paraId="45041282" w14:textId="77777777" w:rsidR="00C668B2" w:rsidRDefault="00C668B2" w:rsidP="00391752">
      <w:pPr>
        <w:pStyle w:val="NCEACPHeading1"/>
        <w:jc w:val="left"/>
        <w:rPr>
          <w:rFonts w:cs="Arial"/>
        </w:rPr>
      </w:pPr>
    </w:p>
    <w:p w14:paraId="4846D82C" w14:textId="77777777" w:rsidR="00E15CBA" w:rsidRPr="00E15CBA" w:rsidRDefault="00E15CBA" w:rsidP="00E15CBA">
      <w:pPr>
        <w:spacing w:before="200" w:after="200"/>
        <w:rPr>
          <w:rFonts w:cs="Arial"/>
          <w:b/>
          <w:sz w:val="32"/>
          <w:lang w:val="en-US"/>
        </w:rPr>
      </w:pPr>
      <w:r w:rsidRPr="00E15CBA">
        <w:rPr>
          <w:rFonts w:cs="Arial"/>
          <w:b/>
          <w:sz w:val="32"/>
          <w:lang w:val="en-US"/>
        </w:rPr>
        <w:t>Internal Assessment Resource</w:t>
      </w:r>
    </w:p>
    <w:p w14:paraId="60DFECBE" w14:textId="77777777" w:rsidR="00E15CBA" w:rsidRPr="00E15CBA" w:rsidRDefault="00000000" w:rsidP="00E15CBA">
      <w:pPr>
        <w:spacing w:before="200" w:after="200"/>
        <w:rPr>
          <w:rFonts w:cs="Arial"/>
          <w:b/>
          <w:sz w:val="32"/>
          <w:lang w:val="en-US"/>
        </w:rPr>
      </w:pPr>
      <w:sdt>
        <w:sdtPr>
          <w:rPr>
            <w:rFonts w:cs="Arial"/>
            <w:b/>
            <w:sz w:val="32"/>
            <w:lang w:val="en-US"/>
          </w:rPr>
          <w:alias w:val="Subject (eg Education for Sustainability)"/>
          <w:tag w:val="Subject"/>
          <w:id w:val="22461859"/>
          <w:placeholder>
            <w:docPart w:val="DC94282737564295BF4195074E43E68E"/>
          </w:placeholder>
        </w:sdtPr>
        <w:sdtContent>
          <w:r w:rsidR="00E15CBA" w:rsidRPr="00E15CBA">
            <w:rPr>
              <w:rFonts w:cs="Arial"/>
              <w:b/>
              <w:sz w:val="32"/>
              <w:lang w:val="en-GB"/>
            </w:rPr>
            <w:t>Te Reo Māori</w:t>
          </w:r>
          <w:r w:rsidR="00E15CBA">
            <w:rPr>
              <w:rFonts w:cs="Arial"/>
              <w:b/>
              <w:sz w:val="32"/>
              <w:lang w:val="en-GB"/>
            </w:rPr>
            <w:t xml:space="preserve"> </w:t>
          </w:r>
        </w:sdtContent>
      </w:sdt>
      <w:r w:rsidR="00E15CBA" w:rsidRPr="00E15CBA">
        <w:rPr>
          <w:rFonts w:cs="Arial"/>
          <w:b/>
          <w:sz w:val="32"/>
          <w:lang w:val="en-US"/>
        </w:rPr>
        <w:t xml:space="preserve">Level </w:t>
      </w:r>
      <w:sdt>
        <w:sdtPr>
          <w:rPr>
            <w:rFonts w:cs="Arial"/>
            <w:b/>
            <w:sz w:val="32"/>
            <w:lang w:val="en-US"/>
          </w:rPr>
          <w:alias w:val="Level (1, 2, or 3)"/>
          <w:tag w:val="Level"/>
          <w:id w:val="22461862"/>
          <w:placeholder>
            <w:docPart w:val="DBEB157E2282401798F73B857784713F"/>
          </w:placeholder>
        </w:sdtPr>
        <w:sdtContent>
          <w:r w:rsidR="00E15CBA">
            <w:rPr>
              <w:rFonts w:cs="Arial"/>
              <w:b/>
              <w:sz w:val="32"/>
              <w:lang w:val="en-US"/>
            </w:rPr>
            <w:t>2</w:t>
          </w:r>
        </w:sdtContent>
      </w:sdt>
    </w:p>
    <w:p w14:paraId="098A3049" w14:textId="77777777" w:rsidR="00E15CBA" w:rsidRPr="00E15CBA" w:rsidRDefault="00E15CBA" w:rsidP="00E15CBA">
      <w:pPr>
        <w:rPr>
          <w:rFonts w:cs="Arial"/>
          <w:color w:val="000000" w:themeColor="text1"/>
          <w:sz w:val="16"/>
          <w:szCs w:val="16"/>
          <w:lang w:val="en-US"/>
        </w:rPr>
      </w:pPr>
    </w:p>
    <w:p w14:paraId="156B0C48" w14:textId="77777777" w:rsidR="00E15CBA" w:rsidRPr="00E15CBA" w:rsidRDefault="00E15CBA" w:rsidP="00E15CBA">
      <w:pPr>
        <w:spacing w:before="120" w:after="120"/>
        <w:rPr>
          <w:rFonts w:cs="Arial"/>
          <w:color w:val="000000" w:themeColor="text1"/>
          <w:sz w:val="28"/>
          <w:szCs w:val="28"/>
          <w:lang w:val="en-US"/>
        </w:rPr>
      </w:pPr>
      <w:r w:rsidRPr="00E15CBA">
        <w:rPr>
          <w:rFonts w:cs="Arial"/>
          <w:color w:val="000000" w:themeColor="text1"/>
          <w:sz w:val="28"/>
          <w:szCs w:val="28"/>
          <w:lang w:val="en-US"/>
        </w:rPr>
        <w:t xml:space="preserve">This resource supports assessment against Achievement Standard </w:t>
      </w:r>
      <w:sdt>
        <w:sdtPr>
          <w:rPr>
            <w:rFonts w:cs="Arial"/>
            <w:color w:val="000000" w:themeColor="text1"/>
            <w:sz w:val="28"/>
            <w:szCs w:val="28"/>
            <w:lang w:val="en-US"/>
          </w:rPr>
          <w:alias w:val="NZQA ID and version if higher than 1"/>
          <w:tag w:val="NZQA ID and version if higher than 1"/>
          <w:id w:val="22461865"/>
          <w:placeholder>
            <w:docPart w:val="4A5D994B546F40A387300430CCCF4522"/>
          </w:placeholder>
        </w:sdtPr>
        <w:sdtContent>
          <w:r w:rsidRPr="00E15CBA">
            <w:rPr>
              <w:rFonts w:cs="Arial"/>
              <w:color w:val="000000" w:themeColor="text1"/>
              <w:sz w:val="28"/>
              <w:szCs w:val="28"/>
              <w:lang w:val="en-GB"/>
            </w:rPr>
            <w:t>91285</w:t>
          </w:r>
          <w:r w:rsidRPr="00E15CBA">
            <w:rPr>
              <w:rFonts w:cs="Arial"/>
              <w:color w:val="000000" w:themeColor="text1"/>
              <w:sz w:val="28"/>
              <w:szCs w:val="28"/>
              <w:lang w:val="en-NZ"/>
            </w:rPr>
            <w:t xml:space="preserve"> version </w:t>
          </w:r>
          <w:r w:rsidR="006503D7">
            <w:rPr>
              <w:rFonts w:cs="Arial"/>
              <w:color w:val="000000" w:themeColor="text1"/>
              <w:sz w:val="28"/>
              <w:szCs w:val="28"/>
              <w:lang w:val="en-NZ"/>
            </w:rPr>
            <w:t>3</w:t>
          </w:r>
        </w:sdtContent>
      </w:sdt>
    </w:p>
    <w:p w14:paraId="46C2DCA1" w14:textId="77777777" w:rsidR="00E15CBA" w:rsidRPr="00E15CBA" w:rsidRDefault="00E15CBA" w:rsidP="00E15CBA">
      <w:pPr>
        <w:tabs>
          <w:tab w:val="left" w:pos="2835"/>
        </w:tabs>
        <w:spacing w:before="120" w:after="120"/>
        <w:ind w:left="2835" w:hanging="2835"/>
        <w:rPr>
          <w:rFonts w:cs="Arial"/>
          <w:color w:val="000000" w:themeColor="text1"/>
          <w:sz w:val="28"/>
          <w:szCs w:val="28"/>
          <w:lang w:eastAsia="en-NZ"/>
        </w:rPr>
      </w:pPr>
      <w:r w:rsidRPr="00E15CBA">
        <w:rPr>
          <w:rFonts w:cs="Arial"/>
          <w:b/>
          <w:sz w:val="28"/>
          <w:szCs w:val="28"/>
          <w:lang w:val="en-NZ" w:eastAsia="en-NZ"/>
        </w:rPr>
        <w:t>Standard title:</w:t>
      </w:r>
      <w:r w:rsidRPr="00E15CBA">
        <w:rPr>
          <w:rFonts w:cs="Arial"/>
          <w:b/>
          <w:sz w:val="28"/>
          <w:szCs w:val="28"/>
          <w:lang w:val="en-NZ" w:eastAsia="en-NZ"/>
        </w:rPr>
        <w:tab/>
      </w:r>
      <w:r w:rsidRPr="00E15CBA">
        <w:rPr>
          <w:rFonts w:cs="Arial"/>
          <w:sz w:val="28"/>
          <w:szCs w:val="22"/>
          <w:lang w:val="en-GB" w:eastAsia="en-NZ"/>
        </w:rPr>
        <w:t>Kōrero kia whakamahi i te reo o te ao torotoro</w:t>
      </w:r>
    </w:p>
    <w:p w14:paraId="3C96E85A" w14:textId="77777777" w:rsidR="00E15CBA" w:rsidRPr="00E15CBA" w:rsidRDefault="00E15CBA" w:rsidP="00E15CBA">
      <w:pPr>
        <w:tabs>
          <w:tab w:val="left" w:pos="2835"/>
        </w:tabs>
        <w:spacing w:before="120" w:after="120"/>
        <w:ind w:left="2835" w:hanging="2835"/>
        <w:rPr>
          <w:rFonts w:cs="Arial"/>
          <w:sz w:val="28"/>
          <w:szCs w:val="28"/>
          <w:lang w:val="en-NZ" w:eastAsia="en-NZ"/>
        </w:rPr>
      </w:pPr>
      <w:r w:rsidRPr="00E15CBA">
        <w:rPr>
          <w:rFonts w:cs="Arial"/>
          <w:b/>
          <w:sz w:val="28"/>
          <w:szCs w:val="28"/>
          <w:lang w:val="en-NZ" w:eastAsia="en-NZ"/>
        </w:rPr>
        <w:t>Credits:</w:t>
      </w:r>
      <w:r w:rsidRPr="00E15CBA">
        <w:rPr>
          <w:rFonts w:cs="Arial"/>
          <w:sz w:val="28"/>
          <w:szCs w:val="28"/>
          <w:lang w:val="en-NZ" w:eastAsia="en-NZ"/>
        </w:rPr>
        <w:tab/>
      </w:r>
      <w:r>
        <w:rPr>
          <w:rFonts w:cs="Arial"/>
          <w:sz w:val="28"/>
          <w:szCs w:val="28"/>
          <w:lang w:eastAsia="en-NZ"/>
        </w:rPr>
        <w:t>6</w:t>
      </w:r>
    </w:p>
    <w:p w14:paraId="045C92B3" w14:textId="77777777" w:rsidR="00E15CBA" w:rsidRPr="00E15CBA" w:rsidRDefault="00E15CBA" w:rsidP="00E15CBA">
      <w:pPr>
        <w:tabs>
          <w:tab w:val="left" w:pos="2835"/>
        </w:tabs>
        <w:spacing w:before="120" w:after="120"/>
        <w:ind w:left="2835" w:hanging="2835"/>
        <w:rPr>
          <w:rFonts w:cs="Arial"/>
          <w:sz w:val="28"/>
          <w:szCs w:val="28"/>
          <w:lang w:val="en-NZ" w:eastAsia="en-NZ"/>
        </w:rPr>
      </w:pPr>
      <w:r w:rsidRPr="00E15CBA">
        <w:rPr>
          <w:rFonts w:cs="Arial"/>
          <w:b/>
          <w:sz w:val="28"/>
          <w:szCs w:val="28"/>
          <w:lang w:val="en-NZ" w:eastAsia="en-NZ"/>
        </w:rPr>
        <w:t>Resource title:</w:t>
      </w:r>
      <w:r w:rsidRPr="00E15CBA">
        <w:rPr>
          <w:rFonts w:cs="Arial"/>
          <w:b/>
          <w:sz w:val="28"/>
          <w:szCs w:val="28"/>
          <w:lang w:val="en-NZ" w:eastAsia="en-NZ"/>
        </w:rPr>
        <w:tab/>
      </w:r>
      <w:r w:rsidRPr="00E15CBA">
        <w:rPr>
          <w:rFonts w:cs="Arial"/>
          <w:sz w:val="28"/>
          <w:szCs w:val="22"/>
          <w:lang w:val="en-GB" w:eastAsia="en-NZ"/>
        </w:rPr>
        <w:t>‘He kete k</w:t>
      </w:r>
      <w:r w:rsidR="0059617D">
        <w:rPr>
          <w:rFonts w:cs="Arial"/>
          <w:sz w:val="28"/>
          <w:szCs w:val="22"/>
          <w:lang w:val="en-GB" w:eastAsia="en-NZ"/>
        </w:rPr>
        <w:t>ō</w:t>
      </w:r>
      <w:r w:rsidRPr="00E15CBA">
        <w:rPr>
          <w:rFonts w:cs="Arial"/>
          <w:sz w:val="28"/>
          <w:szCs w:val="22"/>
          <w:lang w:val="en-GB" w:eastAsia="en-NZ"/>
        </w:rPr>
        <w:t>rero’</w:t>
      </w:r>
    </w:p>
    <w:p w14:paraId="6E7493DF" w14:textId="4CFBE592" w:rsidR="00E15CBA" w:rsidRPr="00E15CBA" w:rsidRDefault="00E15CBA" w:rsidP="00E15CBA">
      <w:pPr>
        <w:tabs>
          <w:tab w:val="left" w:pos="2835"/>
        </w:tabs>
        <w:spacing w:before="120" w:after="120"/>
        <w:ind w:left="2835" w:hanging="2835"/>
        <w:rPr>
          <w:rFonts w:cs="Arial"/>
          <w:sz w:val="28"/>
          <w:szCs w:val="28"/>
          <w:lang w:val="en-NZ" w:eastAsia="en-NZ"/>
        </w:rPr>
      </w:pPr>
      <w:r w:rsidRPr="00E15CBA">
        <w:rPr>
          <w:rFonts w:cs="Arial"/>
          <w:b/>
          <w:sz w:val="28"/>
          <w:szCs w:val="28"/>
          <w:lang w:eastAsia="en-NZ"/>
        </w:rPr>
        <w:t>Resource reference:</w:t>
      </w:r>
      <w:r w:rsidRPr="00E15CBA">
        <w:rPr>
          <w:rFonts w:cs="Arial"/>
          <w:sz w:val="28"/>
          <w:szCs w:val="28"/>
          <w:lang w:eastAsia="en-NZ"/>
        </w:rPr>
        <w:tab/>
      </w:r>
      <w:r w:rsidRPr="00E15CBA">
        <w:rPr>
          <w:rFonts w:cs="Arial"/>
          <w:sz w:val="28"/>
          <w:szCs w:val="28"/>
          <w:lang w:val="en-GB" w:eastAsia="en-NZ"/>
        </w:rPr>
        <w:t>Te Reo Māori 2.2A v</w:t>
      </w:r>
      <w:r w:rsidR="00FE1EC5">
        <w:rPr>
          <w:rFonts w:cs="Arial"/>
          <w:sz w:val="28"/>
          <w:szCs w:val="28"/>
          <w:lang w:val="en-GB" w:eastAsia="en-NZ"/>
        </w:rPr>
        <w:t>4</w:t>
      </w:r>
    </w:p>
    <w:p w14:paraId="0959D0B8" w14:textId="77777777" w:rsidR="00E15CBA" w:rsidRPr="00E15CBA" w:rsidRDefault="00E15CBA" w:rsidP="00E15CBA">
      <w:pPr>
        <w:rPr>
          <w:rFonts w:cs="Arial"/>
          <w:szCs w:val="22"/>
        </w:rPr>
      </w:pPr>
    </w:p>
    <w:tbl>
      <w:tblPr>
        <w:tblW w:w="0" w:type="auto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8129"/>
      </w:tblGrid>
      <w:tr w:rsidR="00391752" w:rsidRPr="00391752" w14:paraId="45BF7F82" w14:textId="77777777" w:rsidTr="00391752">
        <w:trPr>
          <w:jc w:val="center"/>
        </w:trPr>
        <w:tc>
          <w:tcPr>
            <w:tcW w:w="8129" w:type="dxa"/>
            <w:shd w:val="clear" w:color="auto" w:fill="CCCCCC"/>
          </w:tcPr>
          <w:p w14:paraId="55A8DC50" w14:textId="77777777" w:rsidR="00391752" w:rsidRPr="00391752" w:rsidRDefault="00391752" w:rsidP="00391752">
            <w:pPr>
              <w:widowControl w:val="0"/>
              <w:tabs>
                <w:tab w:val="left" w:pos="397"/>
                <w:tab w:val="left" w:pos="794"/>
                <w:tab w:val="left" w:pos="1191"/>
              </w:tabs>
              <w:autoSpaceDE w:val="0"/>
              <w:autoSpaceDN w:val="0"/>
              <w:adjustRightInd w:val="0"/>
              <w:spacing w:before="80" w:after="80"/>
              <w:rPr>
                <w:lang w:val="en-GB" w:eastAsia="en-NZ"/>
              </w:rPr>
            </w:pPr>
            <w:r w:rsidRPr="00391752">
              <w:rPr>
                <w:lang w:val="en-GB" w:eastAsia="en-NZ"/>
              </w:rPr>
              <w:t>This resource:</w:t>
            </w:r>
          </w:p>
          <w:p w14:paraId="4A18CF1D" w14:textId="77777777" w:rsidR="00391752" w:rsidRPr="00391752" w:rsidRDefault="00391752" w:rsidP="00391752">
            <w:pPr>
              <w:widowControl w:val="0"/>
              <w:numPr>
                <w:ilvl w:val="0"/>
                <w:numId w:val="1"/>
              </w:numPr>
              <w:tabs>
                <w:tab w:val="clear" w:pos="1340"/>
                <w:tab w:val="num" w:pos="360"/>
                <w:tab w:val="left" w:pos="794"/>
                <w:tab w:val="left" w:pos="1191"/>
              </w:tabs>
              <w:autoSpaceDE w:val="0"/>
              <w:autoSpaceDN w:val="0"/>
              <w:adjustRightInd w:val="0"/>
              <w:spacing w:before="80" w:after="120"/>
              <w:ind w:left="378" w:hanging="378"/>
              <w:rPr>
                <w:lang w:val="en-GB" w:eastAsia="en-NZ"/>
              </w:rPr>
            </w:pPr>
            <w:r w:rsidRPr="00391752">
              <w:rPr>
                <w:lang w:val="en-GB" w:eastAsia="en-NZ"/>
              </w:rPr>
              <w:t>Clarifies the requirements of the standard</w:t>
            </w:r>
          </w:p>
          <w:p w14:paraId="34CE7483" w14:textId="77777777" w:rsidR="00391752" w:rsidRPr="00391752" w:rsidRDefault="00391752" w:rsidP="00391752">
            <w:pPr>
              <w:widowControl w:val="0"/>
              <w:numPr>
                <w:ilvl w:val="0"/>
                <w:numId w:val="1"/>
              </w:numPr>
              <w:tabs>
                <w:tab w:val="clear" w:pos="1340"/>
                <w:tab w:val="num" w:pos="360"/>
                <w:tab w:val="left" w:pos="794"/>
                <w:tab w:val="left" w:pos="1191"/>
              </w:tabs>
              <w:autoSpaceDE w:val="0"/>
              <w:autoSpaceDN w:val="0"/>
              <w:adjustRightInd w:val="0"/>
              <w:spacing w:before="80" w:after="120"/>
              <w:ind w:left="378" w:hanging="378"/>
              <w:rPr>
                <w:lang w:val="en-GB" w:eastAsia="en-NZ"/>
              </w:rPr>
            </w:pPr>
            <w:r w:rsidRPr="00391752">
              <w:rPr>
                <w:lang w:val="en-GB" w:eastAsia="en-NZ"/>
              </w:rPr>
              <w:t>Supports good assessment practice</w:t>
            </w:r>
          </w:p>
          <w:p w14:paraId="6F588B6C" w14:textId="77777777" w:rsidR="00391752" w:rsidRPr="00391752" w:rsidRDefault="00391752" w:rsidP="00391752">
            <w:pPr>
              <w:widowControl w:val="0"/>
              <w:numPr>
                <w:ilvl w:val="0"/>
                <w:numId w:val="1"/>
              </w:numPr>
              <w:tabs>
                <w:tab w:val="clear" w:pos="1340"/>
                <w:tab w:val="num" w:pos="360"/>
                <w:tab w:val="left" w:pos="794"/>
                <w:tab w:val="left" w:pos="1191"/>
              </w:tabs>
              <w:autoSpaceDE w:val="0"/>
              <w:autoSpaceDN w:val="0"/>
              <w:adjustRightInd w:val="0"/>
              <w:spacing w:before="80" w:after="120"/>
              <w:ind w:left="378" w:hanging="378"/>
              <w:rPr>
                <w:lang w:val="en-GB" w:eastAsia="en-NZ"/>
              </w:rPr>
            </w:pPr>
            <w:r w:rsidRPr="00391752">
              <w:rPr>
                <w:lang w:val="en-GB" w:eastAsia="en-NZ"/>
              </w:rPr>
              <w:t>Should be subjected to the school’s usual assessment quality assurance process</w:t>
            </w:r>
          </w:p>
          <w:p w14:paraId="32E9932A" w14:textId="77777777" w:rsidR="00391752" w:rsidRPr="00391752" w:rsidRDefault="00391752" w:rsidP="00391752">
            <w:pPr>
              <w:widowControl w:val="0"/>
              <w:numPr>
                <w:ilvl w:val="0"/>
                <w:numId w:val="1"/>
              </w:numPr>
              <w:tabs>
                <w:tab w:val="clear" w:pos="1340"/>
                <w:tab w:val="num" w:pos="360"/>
                <w:tab w:val="left" w:pos="794"/>
                <w:tab w:val="left" w:pos="1191"/>
              </w:tabs>
              <w:autoSpaceDE w:val="0"/>
              <w:autoSpaceDN w:val="0"/>
              <w:adjustRightInd w:val="0"/>
              <w:spacing w:before="80" w:after="120"/>
              <w:ind w:left="378" w:hanging="378"/>
              <w:rPr>
                <w:lang w:val="en-GB" w:eastAsia="en-NZ"/>
              </w:rPr>
            </w:pPr>
            <w:r w:rsidRPr="00391752">
              <w:rPr>
                <w:lang w:val="en-GB" w:eastAsia="en-NZ"/>
              </w:rPr>
              <w:t>Should be modified to make the context relevant to students in their school environment and ensure that submitted evidence is authentic</w:t>
            </w:r>
          </w:p>
        </w:tc>
      </w:tr>
    </w:tbl>
    <w:p w14:paraId="5E8B827B" w14:textId="77777777" w:rsidR="00391752" w:rsidRPr="00391752" w:rsidRDefault="00391752" w:rsidP="00391752">
      <w:pPr>
        <w:rPr>
          <w:lang w:val="en-GB"/>
        </w:rPr>
      </w:pPr>
    </w:p>
    <w:p w14:paraId="291983E0" w14:textId="77777777" w:rsidR="00391752" w:rsidRPr="00391752" w:rsidRDefault="00391752" w:rsidP="00391752">
      <w:pPr>
        <w:rPr>
          <w:lang w:val="en-GB"/>
        </w:rPr>
      </w:pPr>
    </w:p>
    <w:tbl>
      <w:tblPr>
        <w:tblW w:w="5000" w:type="pct"/>
        <w:tblLook w:val="01E0" w:firstRow="1" w:lastRow="1" w:firstColumn="1" w:lastColumn="1" w:noHBand="0" w:noVBand="0"/>
      </w:tblPr>
      <w:tblGrid>
        <w:gridCol w:w="2685"/>
        <w:gridCol w:w="5628"/>
      </w:tblGrid>
      <w:tr w:rsidR="00391752" w:rsidRPr="00391752" w14:paraId="0CBAECBE" w14:textId="77777777" w:rsidTr="7862295D">
        <w:tc>
          <w:tcPr>
            <w:tcW w:w="1615" w:type="pct"/>
          </w:tcPr>
          <w:p w14:paraId="52E4DE06" w14:textId="77777777" w:rsidR="00391752" w:rsidRPr="00391752" w:rsidRDefault="00391752" w:rsidP="00391752">
            <w:pPr>
              <w:spacing w:before="120" w:after="120"/>
              <w:rPr>
                <w:lang w:val="en-GB"/>
              </w:rPr>
            </w:pPr>
            <w:r w:rsidRPr="00391752">
              <w:rPr>
                <w:lang w:val="en-GB"/>
              </w:rPr>
              <w:t>Date version published by Ministry of Education</w:t>
            </w:r>
          </w:p>
        </w:tc>
        <w:tc>
          <w:tcPr>
            <w:tcW w:w="3385" w:type="pct"/>
          </w:tcPr>
          <w:p w14:paraId="3126681E" w14:textId="2A0403DF" w:rsidR="00391752" w:rsidRPr="00391752" w:rsidRDefault="00CE3D5E" w:rsidP="00391752">
            <w:pPr>
              <w:snapToGrid w:val="0"/>
              <w:spacing w:before="120" w:after="120"/>
              <w:rPr>
                <w:lang w:val="en-NZ"/>
              </w:rPr>
            </w:pPr>
            <w:r>
              <w:rPr>
                <w:lang w:val="en-NZ"/>
              </w:rPr>
              <w:t>October 2025</w:t>
            </w:r>
            <w:r w:rsidR="00391752" w:rsidRPr="00391752">
              <w:rPr>
                <w:lang w:val="en-NZ"/>
              </w:rPr>
              <w:t xml:space="preserve"> Version </w:t>
            </w:r>
            <w:r>
              <w:rPr>
                <w:lang w:val="en-NZ"/>
              </w:rPr>
              <w:t>4</w:t>
            </w:r>
          </w:p>
          <w:p w14:paraId="29751BDE" w14:textId="56B9C955" w:rsidR="00391752" w:rsidRPr="00391752" w:rsidRDefault="00391752" w:rsidP="00E15CBA">
            <w:pPr>
              <w:spacing w:before="120" w:after="120"/>
              <w:rPr>
                <w:lang w:val="en-GB"/>
              </w:rPr>
            </w:pPr>
            <w:r w:rsidRPr="00391752">
              <w:rPr>
                <w:lang w:val="en-GB"/>
              </w:rPr>
              <w:t xml:space="preserve">To support internal assessment from </w:t>
            </w:r>
            <w:r w:rsidR="00E15CBA" w:rsidRPr="00391752">
              <w:rPr>
                <w:lang w:val="en-GB"/>
              </w:rPr>
              <w:t>20</w:t>
            </w:r>
            <w:r w:rsidR="00FE1EC5">
              <w:rPr>
                <w:lang w:val="en-GB"/>
              </w:rPr>
              <w:t>26</w:t>
            </w:r>
          </w:p>
        </w:tc>
      </w:tr>
      <w:tr w:rsidR="00391752" w:rsidRPr="00391752" w14:paraId="3035E10B" w14:textId="77777777" w:rsidTr="7862295D">
        <w:tc>
          <w:tcPr>
            <w:tcW w:w="1615" w:type="pct"/>
          </w:tcPr>
          <w:p w14:paraId="2F0F6A8E" w14:textId="77777777" w:rsidR="00391752" w:rsidRPr="00391752" w:rsidRDefault="00391752" w:rsidP="00391752">
            <w:pPr>
              <w:spacing w:before="120" w:after="120"/>
              <w:rPr>
                <w:lang w:val="en-GB"/>
              </w:rPr>
            </w:pPr>
            <w:r w:rsidRPr="00391752">
              <w:rPr>
                <w:lang w:val="en-GB"/>
              </w:rPr>
              <w:t>Authenticity of evidence</w:t>
            </w:r>
          </w:p>
        </w:tc>
        <w:tc>
          <w:tcPr>
            <w:tcW w:w="3385" w:type="pct"/>
          </w:tcPr>
          <w:p w14:paraId="7D77981B" w14:textId="77777777" w:rsidR="00391752" w:rsidRPr="00391752" w:rsidRDefault="00391752" w:rsidP="00391752">
            <w:pPr>
              <w:spacing w:before="120" w:after="120"/>
              <w:rPr>
                <w:lang w:val="en-GB"/>
              </w:rPr>
            </w:pPr>
            <w:r w:rsidRPr="00391752">
              <w:rPr>
                <w:lang w:val="en-GB"/>
              </w:rPr>
              <w:t>Teachers must manage authenticity for any assessment from a public source, because students may have access to the assessment schedule or student exemplar material.</w:t>
            </w:r>
          </w:p>
          <w:p w14:paraId="5586C63F" w14:textId="77777777" w:rsidR="00391752" w:rsidRDefault="00391752" w:rsidP="00391752">
            <w:pPr>
              <w:spacing w:before="120" w:after="120"/>
              <w:rPr>
                <w:lang w:val="en-GB"/>
              </w:rPr>
            </w:pPr>
            <w:r w:rsidRPr="7862295D">
              <w:rPr>
                <w:lang w:val="en-GB"/>
              </w:rPr>
              <w:t>Using this assessment resource without modification may mean that students’ work is not authentic. The teacher may need to change figures, measurements or data sources or set a different context or topic to be investigated or a different text to read or perform</w:t>
            </w:r>
            <w:r w:rsidR="5554ECD5" w:rsidRPr="7862295D">
              <w:rPr>
                <w:lang w:val="en-GB"/>
              </w:rPr>
              <w:t>.</w:t>
            </w:r>
          </w:p>
          <w:p w14:paraId="4ADE2422" w14:textId="77777777" w:rsidR="00FE1EC5" w:rsidRDefault="00FE1EC5" w:rsidP="00391752">
            <w:pPr>
              <w:spacing w:before="120" w:after="120"/>
              <w:rPr>
                <w:lang w:val="en-GB"/>
              </w:rPr>
            </w:pPr>
          </w:p>
          <w:p w14:paraId="407A8C5A" w14:textId="77777777" w:rsidR="00CE3D5E" w:rsidRDefault="00CE3D5E" w:rsidP="00391752">
            <w:pPr>
              <w:spacing w:before="120" w:after="120"/>
              <w:rPr>
                <w:lang w:val="en-GB"/>
              </w:rPr>
            </w:pPr>
          </w:p>
          <w:p w14:paraId="701351CC" w14:textId="71575E12" w:rsidR="00CE3D5E" w:rsidRPr="00CE3D5E" w:rsidRDefault="00CE3D5E" w:rsidP="00391752">
            <w:pPr>
              <w:spacing w:before="120" w:after="120"/>
              <w:rPr>
                <w:sz w:val="14"/>
                <w:szCs w:val="16"/>
                <w:lang w:val="en-GB"/>
              </w:rPr>
            </w:pPr>
          </w:p>
        </w:tc>
      </w:tr>
    </w:tbl>
    <w:p w14:paraId="134BD6BB" w14:textId="77777777" w:rsidR="00391752" w:rsidRPr="00C8307E" w:rsidRDefault="00391752" w:rsidP="00391752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before="200" w:after="200"/>
        <w:jc w:val="center"/>
        <w:rPr>
          <w:rFonts w:cs="Arial"/>
          <w:sz w:val="32"/>
          <w:szCs w:val="20"/>
          <w:lang w:val="en-GB" w:eastAsia="en-NZ"/>
        </w:rPr>
      </w:pPr>
      <w:r w:rsidRPr="00391752">
        <w:rPr>
          <w:rFonts w:cs="Arial"/>
          <w:b/>
          <w:sz w:val="28"/>
          <w:szCs w:val="28"/>
          <w:lang w:val="en-GB" w:eastAsia="en-NZ"/>
        </w:rPr>
        <w:lastRenderedPageBreak/>
        <w:t>Internal Assessment Resource</w:t>
      </w:r>
    </w:p>
    <w:p w14:paraId="5F799022" w14:textId="77777777" w:rsidR="00E15CBA" w:rsidRDefault="00391752" w:rsidP="00E15CBA">
      <w:pPr>
        <w:tabs>
          <w:tab w:val="left" w:pos="3261"/>
        </w:tabs>
        <w:spacing w:before="120" w:after="120"/>
        <w:rPr>
          <w:rFonts w:cs="Arial"/>
          <w:b/>
          <w:sz w:val="28"/>
          <w:szCs w:val="36"/>
          <w:lang w:val="en-GB" w:eastAsia="en-NZ"/>
        </w:rPr>
      </w:pPr>
      <w:r w:rsidRPr="00391752">
        <w:rPr>
          <w:rFonts w:cs="Arial"/>
          <w:b/>
          <w:sz w:val="28"/>
          <w:szCs w:val="36"/>
          <w:lang w:val="en-GB" w:eastAsia="en-NZ"/>
        </w:rPr>
        <w:t>Achievement Standard</w:t>
      </w:r>
      <w:r w:rsidR="00E15CBA">
        <w:rPr>
          <w:rFonts w:cs="Arial"/>
          <w:b/>
          <w:sz w:val="28"/>
          <w:szCs w:val="36"/>
          <w:lang w:val="en-GB" w:eastAsia="en-NZ"/>
        </w:rPr>
        <w:t>:</w:t>
      </w:r>
      <w:r w:rsidR="00E15CBA">
        <w:rPr>
          <w:rFonts w:cs="Arial"/>
          <w:b/>
          <w:sz w:val="28"/>
          <w:szCs w:val="36"/>
          <w:lang w:val="en-GB" w:eastAsia="en-NZ"/>
        </w:rPr>
        <w:tab/>
      </w:r>
      <w:r w:rsidRPr="00E15CBA">
        <w:rPr>
          <w:rFonts w:cs="Arial"/>
          <w:sz w:val="28"/>
          <w:szCs w:val="36"/>
          <w:lang w:val="en-GB" w:eastAsia="en-NZ"/>
        </w:rPr>
        <w:t>91285</w:t>
      </w:r>
    </w:p>
    <w:p w14:paraId="559B5E23" w14:textId="77777777" w:rsidR="00391752" w:rsidRPr="00391752" w:rsidRDefault="00E15CBA" w:rsidP="00E15CBA">
      <w:pPr>
        <w:tabs>
          <w:tab w:val="left" w:pos="3261"/>
        </w:tabs>
        <w:spacing w:before="120" w:after="120"/>
        <w:ind w:left="3261" w:hanging="3261"/>
        <w:rPr>
          <w:rFonts w:cs="Arial"/>
          <w:sz w:val="28"/>
          <w:szCs w:val="36"/>
          <w:lang w:val="en-GB" w:eastAsia="en-NZ"/>
        </w:rPr>
      </w:pPr>
      <w:r>
        <w:rPr>
          <w:rFonts w:cs="Arial"/>
          <w:b/>
          <w:sz w:val="28"/>
          <w:szCs w:val="36"/>
          <w:lang w:val="en-GB" w:eastAsia="en-NZ"/>
        </w:rPr>
        <w:t>Standard title</w:t>
      </w:r>
      <w:r w:rsidRPr="00391752">
        <w:rPr>
          <w:rFonts w:cs="Arial"/>
          <w:b/>
          <w:sz w:val="28"/>
          <w:szCs w:val="36"/>
          <w:lang w:val="en-GB" w:eastAsia="en-NZ"/>
        </w:rPr>
        <w:t>:</w:t>
      </w:r>
      <w:r>
        <w:rPr>
          <w:rFonts w:cs="Arial"/>
          <w:b/>
          <w:sz w:val="28"/>
          <w:szCs w:val="36"/>
          <w:lang w:val="en-GB" w:eastAsia="en-NZ"/>
        </w:rPr>
        <w:tab/>
      </w:r>
      <w:r w:rsidR="00391752" w:rsidRPr="00391752">
        <w:rPr>
          <w:rFonts w:cs="Arial"/>
          <w:sz w:val="28"/>
          <w:szCs w:val="36"/>
          <w:lang w:val="en-GB" w:eastAsia="en-NZ"/>
        </w:rPr>
        <w:t>Kōrero kia whakamahi i te reo o te ao torotoro</w:t>
      </w:r>
      <w:r w:rsidR="00391752" w:rsidRPr="00391752" w:rsidDel="00EC5EE6">
        <w:rPr>
          <w:rFonts w:cs="Arial"/>
          <w:sz w:val="28"/>
          <w:szCs w:val="36"/>
          <w:lang w:val="en-GB" w:eastAsia="en-NZ"/>
        </w:rPr>
        <w:t xml:space="preserve"> </w:t>
      </w:r>
    </w:p>
    <w:p w14:paraId="4477533C" w14:textId="77777777" w:rsidR="00E15CBA" w:rsidRPr="00391752" w:rsidRDefault="00E15CBA" w:rsidP="00E15CBA">
      <w:pPr>
        <w:tabs>
          <w:tab w:val="left" w:pos="3261"/>
        </w:tabs>
        <w:spacing w:before="120" w:after="120"/>
        <w:rPr>
          <w:rFonts w:cs="Arial"/>
          <w:b/>
          <w:sz w:val="28"/>
          <w:szCs w:val="36"/>
          <w:lang w:val="en-GB" w:eastAsia="en-NZ"/>
        </w:rPr>
      </w:pPr>
      <w:r w:rsidRPr="00391752">
        <w:rPr>
          <w:rFonts w:cs="Arial"/>
          <w:b/>
          <w:sz w:val="28"/>
          <w:szCs w:val="36"/>
          <w:lang w:val="en-GB" w:eastAsia="en-NZ"/>
        </w:rPr>
        <w:t>Credits:</w:t>
      </w:r>
      <w:r>
        <w:rPr>
          <w:rFonts w:cs="Arial"/>
          <w:b/>
          <w:sz w:val="28"/>
          <w:szCs w:val="36"/>
          <w:lang w:val="en-GB" w:eastAsia="en-NZ"/>
        </w:rPr>
        <w:tab/>
      </w:r>
      <w:r w:rsidRPr="00391752">
        <w:rPr>
          <w:rFonts w:cs="Arial"/>
          <w:sz w:val="28"/>
          <w:szCs w:val="36"/>
          <w:lang w:val="en-GB" w:eastAsia="en-NZ"/>
        </w:rPr>
        <w:t>6</w:t>
      </w:r>
    </w:p>
    <w:p w14:paraId="30C0FB91" w14:textId="77777777" w:rsidR="00E15CBA" w:rsidRPr="00391752" w:rsidRDefault="00E15CBA" w:rsidP="00E15CBA">
      <w:pPr>
        <w:tabs>
          <w:tab w:val="left" w:pos="3261"/>
        </w:tabs>
        <w:spacing w:before="120" w:after="120"/>
        <w:rPr>
          <w:rFonts w:cs="Arial"/>
          <w:b/>
          <w:i/>
          <w:sz w:val="28"/>
          <w:szCs w:val="36"/>
          <w:lang w:val="en-GB" w:eastAsia="en-NZ"/>
        </w:rPr>
      </w:pPr>
      <w:r w:rsidRPr="00391752">
        <w:rPr>
          <w:rFonts w:cs="Arial"/>
          <w:b/>
          <w:sz w:val="28"/>
          <w:szCs w:val="36"/>
          <w:lang w:val="en-GB" w:eastAsia="en-NZ"/>
        </w:rPr>
        <w:t>Resource title:</w:t>
      </w:r>
      <w:r>
        <w:rPr>
          <w:rFonts w:cs="Arial"/>
          <w:b/>
          <w:sz w:val="28"/>
          <w:szCs w:val="36"/>
          <w:lang w:val="en-GB" w:eastAsia="en-NZ"/>
        </w:rPr>
        <w:tab/>
      </w:r>
      <w:r w:rsidRPr="00391752">
        <w:rPr>
          <w:rFonts w:cs="Arial"/>
          <w:sz w:val="28"/>
          <w:szCs w:val="36"/>
          <w:lang w:val="en-GB" w:eastAsia="en-NZ"/>
        </w:rPr>
        <w:t>‘</w:t>
      </w:r>
      <w:r w:rsidR="0059617D">
        <w:rPr>
          <w:rFonts w:ascii="Helvetica" w:hAnsi="Helvetica" w:cs="Helvetica"/>
          <w:sz w:val="28"/>
          <w:szCs w:val="36"/>
          <w:lang w:val="en-GB" w:eastAsia="en-NZ"/>
        </w:rPr>
        <w:t>He kete kō</w:t>
      </w:r>
      <w:r w:rsidRPr="00391752">
        <w:rPr>
          <w:rFonts w:ascii="Helvetica" w:hAnsi="Helvetica" w:cs="Helvetica"/>
          <w:sz w:val="28"/>
          <w:szCs w:val="36"/>
          <w:lang w:val="en-GB" w:eastAsia="en-NZ"/>
        </w:rPr>
        <w:t>rero’</w:t>
      </w:r>
    </w:p>
    <w:p w14:paraId="767FAA30" w14:textId="728181C2" w:rsidR="00391752" w:rsidRPr="00391752" w:rsidRDefault="00391752" w:rsidP="00E15CBA">
      <w:pPr>
        <w:tabs>
          <w:tab w:val="left" w:pos="3261"/>
        </w:tabs>
        <w:spacing w:before="120" w:after="120"/>
        <w:rPr>
          <w:rFonts w:cs="Arial"/>
          <w:b/>
          <w:sz w:val="28"/>
          <w:szCs w:val="36"/>
          <w:lang w:val="en-GB" w:eastAsia="en-NZ"/>
        </w:rPr>
      </w:pPr>
      <w:r w:rsidRPr="00391752">
        <w:rPr>
          <w:rFonts w:cs="Arial"/>
          <w:b/>
          <w:sz w:val="28"/>
          <w:szCs w:val="28"/>
          <w:lang w:val="en-GB" w:eastAsia="en-NZ"/>
        </w:rPr>
        <w:t>Resource reference:</w:t>
      </w:r>
      <w:r w:rsidR="00E15CBA">
        <w:rPr>
          <w:rFonts w:cs="Arial"/>
          <w:b/>
          <w:sz w:val="28"/>
          <w:szCs w:val="28"/>
          <w:lang w:val="en-GB" w:eastAsia="en-NZ"/>
        </w:rPr>
        <w:tab/>
      </w:r>
      <w:r w:rsidRPr="00391752">
        <w:rPr>
          <w:rFonts w:cs="Arial"/>
          <w:sz w:val="28"/>
          <w:szCs w:val="36"/>
          <w:lang w:val="en-GB" w:eastAsia="en-NZ"/>
        </w:rPr>
        <w:t>Te Reo Māori 2.2A v</w:t>
      </w:r>
      <w:r w:rsidR="00CE3D5E">
        <w:rPr>
          <w:rFonts w:cs="Arial"/>
          <w:sz w:val="28"/>
          <w:szCs w:val="36"/>
          <w:lang w:val="en-GB" w:eastAsia="en-NZ"/>
        </w:rPr>
        <w:t>4</w:t>
      </w:r>
    </w:p>
    <w:p w14:paraId="1AB0DC57" w14:textId="77777777" w:rsidR="00391752" w:rsidRPr="00391752" w:rsidRDefault="00391752" w:rsidP="00391752">
      <w:pPr>
        <w:keepNext/>
        <w:pBdr>
          <w:top w:val="single" w:sz="8" w:space="8" w:color="auto"/>
          <w:bottom w:val="single" w:sz="8" w:space="8" w:color="auto"/>
        </w:pBdr>
        <w:spacing w:before="160" w:after="40"/>
        <w:jc w:val="center"/>
        <w:rPr>
          <w:rFonts w:cs="Arial"/>
          <w:b/>
          <w:sz w:val="28"/>
          <w:szCs w:val="28"/>
          <w:lang w:val="en-GB" w:eastAsia="en-NZ"/>
        </w:rPr>
      </w:pPr>
      <w:r w:rsidRPr="00391752">
        <w:rPr>
          <w:rFonts w:cs="Arial"/>
          <w:b/>
          <w:sz w:val="28"/>
          <w:szCs w:val="28"/>
          <w:lang w:val="en-GB" w:eastAsia="en-NZ"/>
        </w:rPr>
        <w:t>Teacher guidelines</w:t>
      </w:r>
    </w:p>
    <w:p w14:paraId="0E01B479" w14:textId="77777777" w:rsidR="00E15CBA" w:rsidRPr="00E15CBA" w:rsidRDefault="00E15CBA" w:rsidP="00E15CBA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0"/>
          <w:lang w:val="en-NZ" w:eastAsia="en-NZ"/>
        </w:rPr>
      </w:pPr>
      <w:r w:rsidRPr="00E15CBA">
        <w:rPr>
          <w:rFonts w:cs="Arial"/>
          <w:szCs w:val="20"/>
          <w:lang w:val="en-NZ" w:eastAsia="en-NZ"/>
        </w:rPr>
        <w:t>The following guidelines are supplied to enable teachers to carry out valid and consistent assessment using this internal assessment resource.</w:t>
      </w:r>
    </w:p>
    <w:p w14:paraId="727548A4" w14:textId="77777777" w:rsidR="00E15CBA" w:rsidRPr="00FB0406" w:rsidRDefault="00DF41CE" w:rsidP="00FB0406">
      <w:pPr>
        <w:pStyle w:val="NCEAbodytext"/>
      </w:pPr>
      <w:r w:rsidRPr="0051205E">
        <w:t xml:space="preserve">Teachers need to be very familiar with the outcome being assessed by </w:t>
      </w:r>
      <w:r>
        <w:t>the a</w:t>
      </w:r>
      <w:r w:rsidRPr="0051205E">
        <w:t xml:space="preserve">chievement </w:t>
      </w:r>
      <w:r>
        <w:t>s</w:t>
      </w:r>
      <w:r w:rsidRPr="0051205E">
        <w:t xml:space="preserve">tandard. </w:t>
      </w:r>
      <w:r w:rsidR="00E15CBA" w:rsidRPr="00FB0406">
        <w:t xml:space="preserve">The achievement criteria and the explanatory notes contain information, definitions, and requirements that are crucial when interpreting the standard and assessing students against it. </w:t>
      </w:r>
    </w:p>
    <w:p w14:paraId="1870AEBF" w14:textId="77777777" w:rsidR="00391752" w:rsidRPr="00FB0406" w:rsidRDefault="00C8307E" w:rsidP="00DF41CE">
      <w:pPr>
        <w:pStyle w:val="NCEAbodytext"/>
        <w:spacing w:before="240" w:after="180"/>
        <w:rPr>
          <w:b/>
          <w:sz w:val="28"/>
          <w:szCs w:val="28"/>
        </w:rPr>
      </w:pPr>
      <w:r w:rsidRPr="00FB0406">
        <w:rPr>
          <w:b/>
          <w:sz w:val="28"/>
          <w:szCs w:val="28"/>
        </w:rPr>
        <w:t>Context/setting</w:t>
      </w:r>
    </w:p>
    <w:p w14:paraId="35EC8FE8" w14:textId="77777777" w:rsidR="006141AA" w:rsidRDefault="006141AA" w:rsidP="006141AA">
      <w:pPr>
        <w:pStyle w:val="NCEAbodytext"/>
      </w:pPr>
      <w:r w:rsidRPr="00FB0406">
        <w:t>This activity requires the recording of evidence of a</w:t>
      </w:r>
      <w:r w:rsidR="00C433D1">
        <w:t xml:space="preserve"> student’s speaking in te reo Mā</w:t>
      </w:r>
      <w:r w:rsidRPr="00FB0406">
        <w:t xml:space="preserve">ori </w:t>
      </w:r>
      <w:r>
        <w:t>from</w:t>
      </w:r>
      <w:r w:rsidRPr="00FB0406">
        <w:t xml:space="preserve"> a range of contexts and for a variety of purposes. Students will be assessed on how confidently they can speak </w:t>
      </w:r>
      <w:r>
        <w:t xml:space="preserve">on a range of topics from the exploratory world.  </w:t>
      </w:r>
    </w:p>
    <w:p w14:paraId="4F598BCD" w14:textId="14879027" w:rsidR="006141AA" w:rsidRDefault="006141AA" w:rsidP="006141AA">
      <w:pPr>
        <w:pStyle w:val="NCEAbodytext"/>
      </w:pPr>
      <w:r>
        <w:t>At this level</w:t>
      </w:r>
      <w:r w:rsidR="00AB4CDB">
        <w:t xml:space="preserve">, </w:t>
      </w:r>
      <w:r>
        <w:t xml:space="preserve">contexts should reflect </w:t>
      </w:r>
      <w:r w:rsidRPr="5B41C335">
        <w:rPr>
          <w:i/>
          <w:iCs/>
        </w:rPr>
        <w:t>te ao torotoro</w:t>
      </w:r>
      <w:r>
        <w:t xml:space="preserve"> and </w:t>
      </w:r>
      <w:r w:rsidR="00F14E03">
        <w:t xml:space="preserve">could </w:t>
      </w:r>
      <w:r>
        <w:t>focus on students’ local communities</w:t>
      </w:r>
      <w:r w:rsidR="00AB4CDB">
        <w:t xml:space="preserve">, for example, </w:t>
      </w:r>
      <w:r>
        <w:t xml:space="preserve">their school, sporting, or marae communities. Students are expected to demonstrate that they can explore different ideas and </w:t>
      </w:r>
      <w:r w:rsidR="0F800E51">
        <w:t>perspectives and</w:t>
      </w:r>
      <w:r>
        <w:t xml:space="preserve"> give informed opinions.</w:t>
      </w:r>
    </w:p>
    <w:p w14:paraId="39550D1E" w14:textId="77777777" w:rsidR="006141AA" w:rsidRPr="00FB0406" w:rsidRDefault="006141AA" w:rsidP="006141AA">
      <w:pPr>
        <w:pStyle w:val="NCEAbodytext"/>
      </w:pPr>
      <w:r w:rsidRPr="00FB0406">
        <w:t xml:space="preserve">Examples of different purposes include speaking to inform, persuade, or entertain. </w:t>
      </w:r>
    </w:p>
    <w:p w14:paraId="0EE502FB" w14:textId="77777777" w:rsidR="00391752" w:rsidRPr="00391752" w:rsidRDefault="00391752" w:rsidP="00391752">
      <w:pPr>
        <w:keepNext/>
        <w:spacing w:before="240" w:after="180"/>
        <w:ind w:right="-1469"/>
        <w:rPr>
          <w:rFonts w:cs="Arial"/>
          <w:b/>
          <w:sz w:val="28"/>
          <w:szCs w:val="28"/>
          <w:lang w:val="en-NZ" w:eastAsia="en-NZ"/>
        </w:rPr>
      </w:pPr>
      <w:r w:rsidRPr="00391752">
        <w:rPr>
          <w:rFonts w:cs="Arial"/>
          <w:b/>
          <w:sz w:val="28"/>
          <w:szCs w:val="28"/>
          <w:lang w:val="en-NZ" w:eastAsia="en-NZ"/>
        </w:rPr>
        <w:t>Conditions</w:t>
      </w:r>
    </w:p>
    <w:p w14:paraId="02B00AD0" w14:textId="77777777" w:rsidR="00D73F2A" w:rsidRDefault="00D73F2A" w:rsidP="00D73F2A">
      <w:pPr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2"/>
          <w:lang w:eastAsia="en-NZ"/>
        </w:rPr>
      </w:pPr>
      <w:r>
        <w:rPr>
          <w:rFonts w:cs="Arial"/>
          <w:szCs w:val="22"/>
          <w:lang w:eastAsia="en-NZ"/>
        </w:rPr>
        <w:t>The total length of student speaking across the t</w:t>
      </w:r>
      <w:r w:rsidR="00D01292">
        <w:rPr>
          <w:rFonts w:cs="Arial"/>
          <w:szCs w:val="22"/>
          <w:lang w:eastAsia="en-NZ"/>
        </w:rPr>
        <w:t>wo</w:t>
      </w:r>
      <w:r>
        <w:rPr>
          <w:rFonts w:cs="Arial"/>
          <w:szCs w:val="22"/>
          <w:lang w:eastAsia="en-NZ"/>
        </w:rPr>
        <w:t xml:space="preserve"> samples should be a minimum of four minutes.</w:t>
      </w:r>
    </w:p>
    <w:p w14:paraId="369B86CF" w14:textId="77777777" w:rsidR="00B04726" w:rsidRDefault="00391752" w:rsidP="00391752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2"/>
          <w:lang w:val="en-GB" w:eastAsia="en-NZ"/>
        </w:rPr>
      </w:pPr>
      <w:r w:rsidRPr="7862295D">
        <w:rPr>
          <w:rFonts w:cs="Arial"/>
          <w:lang w:val="en-GB" w:eastAsia="en-NZ"/>
        </w:rPr>
        <w:t xml:space="preserve">Preparation </w:t>
      </w:r>
      <w:r w:rsidR="00C8307E" w:rsidRPr="7862295D">
        <w:rPr>
          <w:rFonts w:cs="Arial"/>
          <w:lang w:val="en-GB" w:eastAsia="en-NZ"/>
        </w:rPr>
        <w:t xml:space="preserve">may </w:t>
      </w:r>
      <w:r w:rsidRPr="7862295D">
        <w:rPr>
          <w:rFonts w:cs="Arial"/>
          <w:lang w:val="en-GB" w:eastAsia="en-NZ"/>
        </w:rPr>
        <w:t xml:space="preserve">take place during class time and at home. </w:t>
      </w:r>
    </w:p>
    <w:p w14:paraId="4766FC95" w14:textId="7E7191FD" w:rsidR="1522D64F" w:rsidRPr="00A500A6" w:rsidRDefault="1522D64F" w:rsidP="006A6B25">
      <w:pPr>
        <w:spacing w:before="120" w:after="120"/>
      </w:pPr>
      <w:r w:rsidRPr="00A500A6">
        <w:rPr>
          <w:rFonts w:eastAsia="Arial" w:cs="Arial"/>
          <w:szCs w:val="22"/>
          <w:lang w:val="en-NZ"/>
        </w:rPr>
        <w:t>The use of chatbots, generative AI, paraphrasing tools, or other tools that can automatically generate the te reo Māori content is not permitted</w:t>
      </w:r>
      <w:r w:rsidR="00A500A6" w:rsidRPr="00A500A6">
        <w:rPr>
          <w:rFonts w:eastAsia="Arial" w:cs="Arial"/>
          <w:szCs w:val="22"/>
          <w:lang w:val="en-NZ"/>
        </w:rPr>
        <w:t>,</w:t>
      </w:r>
      <w:r w:rsidRPr="00A500A6">
        <w:rPr>
          <w:rFonts w:eastAsia="Arial" w:cs="Arial"/>
          <w:szCs w:val="22"/>
          <w:lang w:val="en-NZ"/>
        </w:rPr>
        <w:t xml:space="preserve"> and material generated by these tools should not be used to produce the transcript for speaking evidence used for this assessment.  </w:t>
      </w:r>
      <w:r w:rsidRPr="00A500A6">
        <w:rPr>
          <w:rFonts w:eastAsia="Arial" w:cs="Arial"/>
          <w:szCs w:val="22"/>
        </w:rPr>
        <w:t xml:space="preserve"> </w:t>
      </w:r>
    </w:p>
    <w:p w14:paraId="078F845A" w14:textId="77777777" w:rsidR="005C6B4A" w:rsidRDefault="00B04726" w:rsidP="00B04726">
      <w:pPr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2"/>
          <w:lang w:eastAsia="en-NZ"/>
        </w:rPr>
      </w:pPr>
      <w:r>
        <w:rPr>
          <w:rFonts w:cs="Arial"/>
          <w:szCs w:val="22"/>
          <w:lang w:eastAsia="en-NZ"/>
        </w:rPr>
        <w:t xml:space="preserve">Students should have the opportunity to receive feedback, edit, and revise their speaking samples before final recording for submission. </w:t>
      </w:r>
    </w:p>
    <w:p w14:paraId="27D53050" w14:textId="77777777" w:rsidR="00B04726" w:rsidRDefault="00B04726" w:rsidP="00B04726">
      <w:pPr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2"/>
          <w:lang w:eastAsia="en-NZ"/>
        </w:rPr>
      </w:pPr>
      <w:r>
        <w:rPr>
          <w:rFonts w:cs="Arial"/>
          <w:szCs w:val="22"/>
          <w:lang w:eastAsia="en-NZ"/>
        </w:rPr>
        <w:t>You can validly make suggestions about areas where further development is needed but constructive feedback should not compromise the authenticity of students</w:t>
      </w:r>
      <w:r w:rsidR="00AE0F6E">
        <w:rPr>
          <w:rFonts w:cs="Arial"/>
          <w:szCs w:val="22"/>
          <w:lang w:eastAsia="en-NZ"/>
        </w:rPr>
        <w:t>'</w:t>
      </w:r>
      <w:r>
        <w:rPr>
          <w:rFonts w:cs="Arial"/>
          <w:szCs w:val="22"/>
          <w:lang w:eastAsia="en-NZ"/>
        </w:rPr>
        <w:t xml:space="preserve"> work. You cannot give detailed written or verbal feedback about individual errors that occur throughout the sample of speaking. </w:t>
      </w:r>
    </w:p>
    <w:p w14:paraId="38AB28B5" w14:textId="77777777" w:rsidR="00B04726" w:rsidRPr="00E83D51" w:rsidRDefault="00B04726" w:rsidP="00B04726">
      <w:pPr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2"/>
          <w:lang w:eastAsia="en-NZ"/>
        </w:rPr>
      </w:pPr>
      <w:r>
        <w:rPr>
          <w:rFonts w:cs="Arial"/>
          <w:szCs w:val="22"/>
          <w:lang w:eastAsia="en-NZ"/>
        </w:rPr>
        <w:lastRenderedPageBreak/>
        <w:t xml:space="preserve">You </w:t>
      </w:r>
      <w:r w:rsidR="005C6B4A">
        <w:rPr>
          <w:rFonts w:cs="Arial"/>
          <w:szCs w:val="22"/>
          <w:lang w:eastAsia="en-NZ"/>
        </w:rPr>
        <w:t>can</w:t>
      </w:r>
      <w:r>
        <w:rPr>
          <w:rFonts w:cs="Arial"/>
          <w:szCs w:val="22"/>
          <w:lang w:eastAsia="en-NZ"/>
        </w:rPr>
        <w:t xml:space="preserve"> make use of peer feedback as part of the formative process.</w:t>
      </w:r>
    </w:p>
    <w:p w14:paraId="194571B6" w14:textId="77777777" w:rsidR="00B04726" w:rsidRDefault="00B04726" w:rsidP="00B04726">
      <w:pPr>
        <w:pStyle w:val="NCEAbodytext"/>
        <w:rPr>
          <w:szCs w:val="22"/>
        </w:rPr>
      </w:pPr>
      <w:r>
        <w:rPr>
          <w:szCs w:val="22"/>
        </w:rPr>
        <w:t xml:space="preserve">You will </w:t>
      </w:r>
      <w:r w:rsidRPr="00E83D51">
        <w:rPr>
          <w:szCs w:val="22"/>
        </w:rPr>
        <w:t xml:space="preserve">need to consider all </w:t>
      </w:r>
      <w:r>
        <w:rPr>
          <w:szCs w:val="22"/>
        </w:rPr>
        <w:t>the speaking evidence a student submits</w:t>
      </w:r>
      <w:r w:rsidRPr="00E83D51">
        <w:rPr>
          <w:szCs w:val="22"/>
        </w:rPr>
        <w:t xml:space="preserve"> in order to make a holistic judgement </w:t>
      </w:r>
      <w:r>
        <w:rPr>
          <w:szCs w:val="22"/>
        </w:rPr>
        <w:t>about their grade</w:t>
      </w:r>
      <w:r w:rsidRPr="00E83D51">
        <w:rPr>
          <w:szCs w:val="22"/>
        </w:rPr>
        <w:t xml:space="preserve">. </w:t>
      </w:r>
    </w:p>
    <w:p w14:paraId="1828114F" w14:textId="77777777" w:rsidR="00B04726" w:rsidRPr="00E83D51" w:rsidRDefault="00B04726" w:rsidP="00B04726">
      <w:pPr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2"/>
          <w:lang w:eastAsia="en-NZ"/>
        </w:rPr>
      </w:pPr>
      <w:r>
        <w:rPr>
          <w:rFonts w:cs="Arial"/>
          <w:szCs w:val="22"/>
          <w:lang w:eastAsia="en-NZ"/>
        </w:rPr>
        <w:t>Recordings must be audiovisual.</w:t>
      </w:r>
    </w:p>
    <w:p w14:paraId="2C48BDFE" w14:textId="234663D4" w:rsidR="005C6B4A" w:rsidRDefault="005C6B4A" w:rsidP="7862295D">
      <w:pPr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lang w:eastAsia="en-NZ"/>
        </w:rPr>
      </w:pPr>
      <w:r w:rsidRPr="7862295D">
        <w:rPr>
          <w:rFonts w:cs="Arial"/>
          <w:lang w:eastAsia="en-NZ"/>
        </w:rPr>
        <w:t>A system needs to be devised for the collection and digital storage of speaking evidence.</w:t>
      </w:r>
    </w:p>
    <w:p w14:paraId="56DD1895" w14:textId="77777777" w:rsidR="00391752" w:rsidRPr="00391752" w:rsidRDefault="00391752" w:rsidP="00391752">
      <w:pPr>
        <w:keepNext/>
        <w:spacing w:before="240" w:after="180"/>
        <w:ind w:right="-1469"/>
        <w:rPr>
          <w:rFonts w:cs="Arial"/>
          <w:b/>
          <w:color w:val="FF0000"/>
          <w:szCs w:val="20"/>
          <w:lang w:val="en-NZ" w:eastAsia="en-NZ"/>
        </w:rPr>
      </w:pPr>
      <w:r w:rsidRPr="7862295D">
        <w:rPr>
          <w:rFonts w:cs="Arial"/>
          <w:b/>
          <w:bCs/>
          <w:sz w:val="28"/>
          <w:szCs w:val="28"/>
          <w:lang w:val="en-NZ" w:eastAsia="en-NZ"/>
        </w:rPr>
        <w:t xml:space="preserve">Resource requirements </w:t>
      </w:r>
    </w:p>
    <w:p w14:paraId="7B04E990" w14:textId="59DA5D58" w:rsidR="00391752" w:rsidRPr="00391752" w:rsidRDefault="1A84C553" w:rsidP="7862295D">
      <w:pPr>
        <w:pStyle w:val="NCEAbodytext"/>
      </w:pPr>
      <w:r w:rsidRPr="7862295D">
        <w:rPr>
          <w:rFonts w:eastAsia="Arial"/>
          <w:color w:val="000000" w:themeColor="text1"/>
          <w:szCs w:val="22"/>
        </w:rPr>
        <w:t>Video recording devices.</w:t>
      </w:r>
    </w:p>
    <w:p w14:paraId="06812690" w14:textId="77777777" w:rsidR="00391752" w:rsidRPr="00391752" w:rsidRDefault="00391752" w:rsidP="00D653FE">
      <w:pPr>
        <w:pStyle w:val="NCEAbodytext"/>
      </w:pPr>
      <w:r w:rsidRPr="00391752">
        <w:t>Computer / data projector if required</w:t>
      </w:r>
      <w:r w:rsidR="00AB4CDB">
        <w:t>.</w:t>
      </w:r>
    </w:p>
    <w:p w14:paraId="23B10F7F" w14:textId="77777777" w:rsidR="00391752" w:rsidRPr="00391752" w:rsidRDefault="00391752" w:rsidP="00D653FE">
      <w:pPr>
        <w:pStyle w:val="NCEAbodytext"/>
      </w:pPr>
      <w:r w:rsidRPr="00391752">
        <w:t>Dictionaries</w:t>
      </w:r>
      <w:r w:rsidR="00AB4CDB">
        <w:t>.</w:t>
      </w:r>
    </w:p>
    <w:p w14:paraId="5AAC42EB" w14:textId="77777777" w:rsidR="00391752" w:rsidRPr="00391752" w:rsidRDefault="00391752" w:rsidP="00D653FE">
      <w:pPr>
        <w:pStyle w:val="NCEAbodytext"/>
      </w:pPr>
      <w:r w:rsidRPr="00391752">
        <w:t>Language texts or grammar reference books</w:t>
      </w:r>
      <w:r w:rsidR="00AB4CDB">
        <w:t>.</w:t>
      </w:r>
    </w:p>
    <w:p w14:paraId="1D900BAA" w14:textId="77777777" w:rsidR="00391752" w:rsidRPr="00391752" w:rsidRDefault="00391752" w:rsidP="00391752">
      <w:pPr>
        <w:keepNext/>
        <w:spacing w:before="240" w:after="180"/>
        <w:rPr>
          <w:rFonts w:cs="Arial"/>
          <w:b/>
          <w:sz w:val="28"/>
          <w:szCs w:val="20"/>
          <w:lang w:val="en-GB" w:eastAsia="en-NZ"/>
        </w:rPr>
      </w:pPr>
      <w:r w:rsidRPr="00391752">
        <w:rPr>
          <w:rFonts w:cs="Arial"/>
          <w:b/>
          <w:sz w:val="28"/>
          <w:szCs w:val="20"/>
          <w:lang w:val="en-GB" w:eastAsia="en-NZ"/>
        </w:rPr>
        <w:t xml:space="preserve">Additional information </w:t>
      </w:r>
    </w:p>
    <w:p w14:paraId="517907C2" w14:textId="0BAE326D" w:rsidR="00391752" w:rsidRDefault="00391752" w:rsidP="1F3583F6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lang w:val="en-GB" w:eastAsia="en-NZ"/>
        </w:rPr>
      </w:pPr>
      <w:r w:rsidRPr="1F3583F6">
        <w:rPr>
          <w:rFonts w:cs="Arial"/>
          <w:lang w:val="en-GB" w:eastAsia="en-NZ"/>
        </w:rPr>
        <w:t>The activit</w:t>
      </w:r>
      <w:r w:rsidR="00EB736D" w:rsidRPr="1F3583F6">
        <w:rPr>
          <w:rFonts w:cs="Arial"/>
          <w:lang w:val="en-GB" w:eastAsia="en-NZ"/>
        </w:rPr>
        <w:t>ies</w:t>
      </w:r>
      <w:r w:rsidRPr="1F3583F6">
        <w:rPr>
          <w:rFonts w:cs="Arial"/>
          <w:lang w:val="en-GB" w:eastAsia="en-NZ"/>
        </w:rPr>
        <w:t xml:space="preserve"> </w:t>
      </w:r>
      <w:r w:rsidR="00020CE4" w:rsidRPr="1F3583F6">
        <w:rPr>
          <w:rFonts w:cs="Arial"/>
          <w:lang w:val="en-GB" w:eastAsia="en-NZ"/>
        </w:rPr>
        <w:t>can</w:t>
      </w:r>
      <w:r w:rsidR="00064C60" w:rsidRPr="1F3583F6">
        <w:rPr>
          <w:rFonts w:cs="Arial"/>
          <w:lang w:val="en-GB" w:eastAsia="en-NZ"/>
        </w:rPr>
        <w:t xml:space="preserve"> </w:t>
      </w:r>
      <w:r w:rsidRPr="1F3583F6">
        <w:rPr>
          <w:rFonts w:cs="Arial"/>
          <w:lang w:val="en-GB" w:eastAsia="en-NZ"/>
        </w:rPr>
        <w:t>be modified</w:t>
      </w:r>
      <w:r w:rsidR="00064C60" w:rsidRPr="1F3583F6">
        <w:rPr>
          <w:rFonts w:cs="Arial"/>
          <w:lang w:val="en-GB" w:eastAsia="en-NZ"/>
        </w:rPr>
        <w:t xml:space="preserve"> to meet the interests of students</w:t>
      </w:r>
      <w:r w:rsidR="00EB736D" w:rsidRPr="1F3583F6">
        <w:rPr>
          <w:rFonts w:cs="Arial"/>
          <w:lang w:val="en-GB" w:eastAsia="en-NZ"/>
        </w:rPr>
        <w:t xml:space="preserve"> and their communities</w:t>
      </w:r>
      <w:r w:rsidRPr="1F3583F6">
        <w:rPr>
          <w:rFonts w:cs="Arial"/>
          <w:lang w:val="en-GB" w:eastAsia="en-NZ"/>
        </w:rPr>
        <w:t xml:space="preserve">. </w:t>
      </w:r>
    </w:p>
    <w:p w14:paraId="21BE54F6" w14:textId="640CEA70" w:rsidR="5D26EB39" w:rsidRDefault="5D26EB39" w:rsidP="1F3583F6">
      <w:pPr>
        <w:rPr>
          <w:rFonts w:eastAsia="Arial" w:cs="Arial"/>
          <w:color w:val="000000" w:themeColor="text1"/>
          <w:szCs w:val="22"/>
          <w:lang w:val="en-US"/>
        </w:rPr>
      </w:pPr>
      <w:r w:rsidRPr="1F3583F6">
        <w:rPr>
          <w:rFonts w:eastAsia="Arial" w:cs="Arial"/>
          <w:color w:val="000000" w:themeColor="text1"/>
          <w:szCs w:val="22"/>
          <w:lang w:val="en-GB"/>
        </w:rPr>
        <w:t xml:space="preserve">A Grammar Progression Guide | He Arawhata Reo for grammar levels that correspond with each curriculum level can be found at </w:t>
      </w:r>
      <w:hyperlink r:id="rId13">
        <w:r w:rsidRPr="1F3583F6">
          <w:rPr>
            <w:rStyle w:val="Hyperlink"/>
            <w:rFonts w:eastAsia="Arial" w:cs="Arial"/>
            <w:szCs w:val="22"/>
            <w:lang w:val="en-GB"/>
          </w:rPr>
          <w:t>NCEA.ed</w:t>
        </w:r>
      </w:hyperlink>
    </w:p>
    <w:p w14:paraId="43D162DA" w14:textId="08880882" w:rsidR="1F3583F6" w:rsidRDefault="1F3583F6" w:rsidP="1F3583F6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lang w:val="en-GB" w:eastAsia="en-NZ"/>
        </w:rPr>
        <w:sectPr w:rsidR="1F3583F6" w:rsidSect="00391752">
          <w:headerReference w:type="even" r:id="rId14"/>
          <w:headerReference w:type="default" r:id="rId15"/>
          <w:footerReference w:type="even" r:id="rId16"/>
          <w:footerReference w:type="default" r:id="rId17"/>
          <w:headerReference w:type="first" r:id="rId18"/>
          <w:footerReference w:type="first" r:id="rId19"/>
          <w:pgSz w:w="11907" w:h="16840" w:code="9"/>
          <w:pgMar w:top="1440" w:right="1797" w:bottom="1440" w:left="1797" w:header="720" w:footer="720" w:gutter="0"/>
          <w:cols w:space="720"/>
          <w:rtlGutter/>
        </w:sectPr>
      </w:pPr>
    </w:p>
    <w:p w14:paraId="4C0B84DF" w14:textId="77777777" w:rsidR="00391752" w:rsidRPr="00391752" w:rsidRDefault="00391752" w:rsidP="00391752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before="200" w:after="200"/>
        <w:jc w:val="center"/>
        <w:rPr>
          <w:rFonts w:cs="Arial"/>
          <w:color w:val="FF0000"/>
          <w:sz w:val="28"/>
          <w:szCs w:val="28"/>
          <w:lang w:val="en-GB" w:eastAsia="en-NZ"/>
        </w:rPr>
      </w:pPr>
      <w:r w:rsidRPr="00391752">
        <w:rPr>
          <w:rFonts w:cs="Arial"/>
          <w:b/>
          <w:sz w:val="28"/>
          <w:szCs w:val="28"/>
          <w:lang w:val="en-GB" w:eastAsia="en-NZ"/>
        </w:rPr>
        <w:lastRenderedPageBreak/>
        <w:t>Internal Assessment Resource</w:t>
      </w:r>
    </w:p>
    <w:p w14:paraId="70F53BFF" w14:textId="77777777" w:rsidR="00E15CBA" w:rsidRPr="00E15CBA" w:rsidRDefault="00E15CBA" w:rsidP="00E15CBA">
      <w:pPr>
        <w:tabs>
          <w:tab w:val="left" w:pos="3261"/>
        </w:tabs>
        <w:spacing w:before="120" w:after="120"/>
        <w:rPr>
          <w:rFonts w:cs="Arial"/>
          <w:b/>
          <w:sz w:val="28"/>
          <w:szCs w:val="36"/>
          <w:lang w:val="en-GB" w:eastAsia="en-NZ"/>
        </w:rPr>
      </w:pPr>
      <w:r w:rsidRPr="00E15CBA">
        <w:rPr>
          <w:rFonts w:cs="Arial"/>
          <w:b/>
          <w:sz w:val="28"/>
          <w:szCs w:val="36"/>
          <w:lang w:val="en-GB" w:eastAsia="en-NZ"/>
        </w:rPr>
        <w:t>Achievement Standard:</w:t>
      </w:r>
      <w:r w:rsidRPr="00E15CBA">
        <w:rPr>
          <w:rFonts w:cs="Arial"/>
          <w:b/>
          <w:sz w:val="28"/>
          <w:szCs w:val="36"/>
          <w:lang w:val="en-GB" w:eastAsia="en-NZ"/>
        </w:rPr>
        <w:tab/>
      </w:r>
      <w:r w:rsidRPr="00E15CBA">
        <w:rPr>
          <w:rFonts w:cs="Arial"/>
          <w:sz w:val="28"/>
          <w:szCs w:val="36"/>
          <w:lang w:val="en-GB" w:eastAsia="en-NZ"/>
        </w:rPr>
        <w:t>91285</w:t>
      </w:r>
    </w:p>
    <w:p w14:paraId="0B0B8F70" w14:textId="77777777" w:rsidR="00E15CBA" w:rsidRPr="00E15CBA" w:rsidRDefault="00E15CBA" w:rsidP="00AC2D5A">
      <w:pPr>
        <w:tabs>
          <w:tab w:val="left" w:pos="3261"/>
        </w:tabs>
        <w:spacing w:before="120" w:after="120"/>
        <w:ind w:left="3261" w:hanging="3261"/>
        <w:rPr>
          <w:rFonts w:cs="Arial"/>
          <w:sz w:val="28"/>
          <w:szCs w:val="36"/>
          <w:lang w:val="en-GB" w:eastAsia="en-NZ"/>
        </w:rPr>
      </w:pPr>
      <w:r w:rsidRPr="00E15CBA">
        <w:rPr>
          <w:rFonts w:cs="Arial"/>
          <w:b/>
          <w:sz w:val="28"/>
          <w:szCs w:val="36"/>
          <w:lang w:val="en-GB" w:eastAsia="en-NZ"/>
        </w:rPr>
        <w:t>Standard title:</w:t>
      </w:r>
      <w:r w:rsidRPr="00E15CBA">
        <w:rPr>
          <w:rFonts w:cs="Arial"/>
          <w:b/>
          <w:sz w:val="28"/>
          <w:szCs w:val="36"/>
          <w:lang w:val="en-GB" w:eastAsia="en-NZ"/>
        </w:rPr>
        <w:tab/>
      </w:r>
      <w:r w:rsidRPr="00E15CBA">
        <w:rPr>
          <w:rFonts w:cs="Arial"/>
          <w:sz w:val="28"/>
          <w:szCs w:val="36"/>
          <w:lang w:val="en-GB" w:eastAsia="en-NZ"/>
        </w:rPr>
        <w:t>Kōrero kia whakamahi i te reo o te ao torotoro</w:t>
      </w:r>
      <w:r w:rsidRPr="00E15CBA" w:rsidDel="00EC5EE6">
        <w:rPr>
          <w:rFonts w:cs="Arial"/>
          <w:sz w:val="28"/>
          <w:szCs w:val="36"/>
          <w:lang w:val="en-GB" w:eastAsia="en-NZ"/>
        </w:rPr>
        <w:t xml:space="preserve"> </w:t>
      </w:r>
    </w:p>
    <w:p w14:paraId="558A8172" w14:textId="77777777" w:rsidR="00E15CBA" w:rsidRPr="00E15CBA" w:rsidRDefault="00E15CBA" w:rsidP="00E15CBA">
      <w:pPr>
        <w:tabs>
          <w:tab w:val="left" w:pos="3261"/>
        </w:tabs>
        <w:spacing w:before="120" w:after="120"/>
        <w:rPr>
          <w:rFonts w:cs="Arial"/>
          <w:b/>
          <w:sz w:val="28"/>
          <w:szCs w:val="36"/>
          <w:lang w:val="en-GB" w:eastAsia="en-NZ"/>
        </w:rPr>
      </w:pPr>
      <w:r w:rsidRPr="00E15CBA">
        <w:rPr>
          <w:rFonts w:cs="Arial"/>
          <w:b/>
          <w:sz w:val="28"/>
          <w:szCs w:val="36"/>
          <w:lang w:val="en-GB" w:eastAsia="en-NZ"/>
        </w:rPr>
        <w:t>Credits:</w:t>
      </w:r>
      <w:r w:rsidRPr="00E15CBA">
        <w:rPr>
          <w:rFonts w:cs="Arial"/>
          <w:b/>
          <w:sz w:val="28"/>
          <w:szCs w:val="36"/>
          <w:lang w:val="en-GB" w:eastAsia="en-NZ"/>
        </w:rPr>
        <w:tab/>
      </w:r>
      <w:r w:rsidRPr="00E15CBA">
        <w:rPr>
          <w:rFonts w:cs="Arial"/>
          <w:sz w:val="28"/>
          <w:szCs w:val="36"/>
          <w:lang w:val="en-GB" w:eastAsia="en-NZ"/>
        </w:rPr>
        <w:t>6</w:t>
      </w:r>
    </w:p>
    <w:p w14:paraId="3D94D060" w14:textId="77777777" w:rsidR="00E15CBA" w:rsidRPr="00E15CBA" w:rsidRDefault="00E15CBA" w:rsidP="00E15CBA">
      <w:pPr>
        <w:tabs>
          <w:tab w:val="left" w:pos="3261"/>
        </w:tabs>
        <w:spacing w:before="120" w:after="120"/>
        <w:rPr>
          <w:rFonts w:cs="Arial"/>
          <w:b/>
          <w:i/>
          <w:sz w:val="28"/>
          <w:szCs w:val="36"/>
          <w:lang w:val="en-GB" w:eastAsia="en-NZ"/>
        </w:rPr>
      </w:pPr>
      <w:r w:rsidRPr="00E15CBA">
        <w:rPr>
          <w:rFonts w:cs="Arial"/>
          <w:b/>
          <w:sz w:val="28"/>
          <w:szCs w:val="36"/>
          <w:lang w:val="en-GB" w:eastAsia="en-NZ"/>
        </w:rPr>
        <w:t>Resource title:</w:t>
      </w:r>
      <w:r w:rsidRPr="00E15CBA">
        <w:rPr>
          <w:rFonts w:cs="Arial"/>
          <w:b/>
          <w:sz w:val="28"/>
          <w:szCs w:val="36"/>
          <w:lang w:val="en-GB" w:eastAsia="en-NZ"/>
        </w:rPr>
        <w:tab/>
      </w:r>
      <w:r w:rsidR="0059617D">
        <w:rPr>
          <w:rFonts w:cs="Arial"/>
          <w:sz w:val="28"/>
          <w:szCs w:val="36"/>
          <w:lang w:val="en-GB" w:eastAsia="en-NZ"/>
        </w:rPr>
        <w:t>‘He kete kō</w:t>
      </w:r>
      <w:r w:rsidRPr="00E15CBA">
        <w:rPr>
          <w:rFonts w:cs="Arial"/>
          <w:sz w:val="28"/>
          <w:szCs w:val="36"/>
          <w:lang w:val="en-GB" w:eastAsia="en-NZ"/>
        </w:rPr>
        <w:t>rero’</w:t>
      </w:r>
    </w:p>
    <w:p w14:paraId="110AC42D" w14:textId="5ABD797E" w:rsidR="00E15CBA" w:rsidRPr="00E15CBA" w:rsidRDefault="00E15CBA" w:rsidP="00E15CBA">
      <w:pPr>
        <w:tabs>
          <w:tab w:val="left" w:pos="3261"/>
        </w:tabs>
        <w:spacing w:before="120" w:after="120"/>
        <w:rPr>
          <w:rFonts w:cs="Arial"/>
          <w:b/>
          <w:sz w:val="28"/>
          <w:szCs w:val="36"/>
          <w:lang w:val="en-GB" w:eastAsia="en-NZ"/>
        </w:rPr>
      </w:pPr>
      <w:r w:rsidRPr="00E15CBA">
        <w:rPr>
          <w:rFonts w:cs="Arial"/>
          <w:b/>
          <w:sz w:val="28"/>
          <w:szCs w:val="36"/>
          <w:lang w:val="en-GB" w:eastAsia="en-NZ"/>
        </w:rPr>
        <w:t>Resource reference:</w:t>
      </w:r>
      <w:r w:rsidRPr="00E15CBA">
        <w:rPr>
          <w:rFonts w:cs="Arial"/>
          <w:b/>
          <w:sz w:val="28"/>
          <w:szCs w:val="36"/>
          <w:lang w:val="en-GB" w:eastAsia="en-NZ"/>
        </w:rPr>
        <w:tab/>
      </w:r>
      <w:r w:rsidRPr="00E15CBA">
        <w:rPr>
          <w:rFonts w:cs="Arial"/>
          <w:sz w:val="28"/>
          <w:szCs w:val="36"/>
          <w:lang w:val="en-GB" w:eastAsia="en-NZ"/>
        </w:rPr>
        <w:t>Te Reo Māori 2.2A v</w:t>
      </w:r>
      <w:r w:rsidR="00CE3D5E">
        <w:rPr>
          <w:rFonts w:cs="Arial"/>
          <w:sz w:val="28"/>
          <w:szCs w:val="36"/>
          <w:lang w:val="en-GB" w:eastAsia="en-NZ"/>
        </w:rPr>
        <w:t>4</w:t>
      </w:r>
    </w:p>
    <w:p w14:paraId="6514A8E5" w14:textId="77777777" w:rsidR="00391752" w:rsidRPr="00391752" w:rsidRDefault="00391752" w:rsidP="00391752">
      <w:pPr>
        <w:keepNext/>
        <w:pBdr>
          <w:top w:val="single" w:sz="8" w:space="8" w:color="auto"/>
          <w:bottom w:val="single" w:sz="8" w:space="8" w:color="auto"/>
        </w:pBdr>
        <w:spacing w:before="160" w:after="40"/>
        <w:jc w:val="center"/>
        <w:rPr>
          <w:rFonts w:cs="Arial"/>
          <w:b/>
          <w:sz w:val="32"/>
          <w:szCs w:val="28"/>
          <w:u w:val="single"/>
          <w:lang w:val="en-GB" w:eastAsia="en-NZ"/>
        </w:rPr>
      </w:pPr>
      <w:r w:rsidRPr="00391752">
        <w:rPr>
          <w:rFonts w:cs="Arial"/>
          <w:b/>
          <w:sz w:val="28"/>
          <w:szCs w:val="28"/>
          <w:lang w:val="en-GB" w:eastAsia="en-NZ"/>
        </w:rPr>
        <w:t xml:space="preserve">Student instructions </w:t>
      </w:r>
    </w:p>
    <w:p w14:paraId="64A03C05" w14:textId="77777777" w:rsidR="00391752" w:rsidRPr="00391752" w:rsidRDefault="00391752" w:rsidP="00391752">
      <w:pPr>
        <w:keepNext/>
        <w:spacing w:before="240" w:after="180"/>
        <w:rPr>
          <w:rFonts w:cs="Arial"/>
          <w:b/>
          <w:sz w:val="28"/>
          <w:szCs w:val="20"/>
          <w:lang w:val="en-GB" w:eastAsia="en-NZ"/>
        </w:rPr>
      </w:pPr>
      <w:r w:rsidRPr="00391752">
        <w:rPr>
          <w:rFonts w:cs="Arial"/>
          <w:b/>
          <w:sz w:val="28"/>
          <w:szCs w:val="20"/>
          <w:lang w:val="en-GB" w:eastAsia="en-NZ"/>
        </w:rPr>
        <w:t xml:space="preserve">Introduction </w:t>
      </w:r>
    </w:p>
    <w:p w14:paraId="722B7C0E" w14:textId="77777777" w:rsidR="00391752" w:rsidRPr="00391752" w:rsidRDefault="00391752" w:rsidP="00391752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0"/>
          <w:lang w:val="en-GB" w:eastAsia="en-NZ"/>
        </w:rPr>
      </w:pPr>
      <w:r w:rsidRPr="00391752">
        <w:rPr>
          <w:rFonts w:cs="Arial"/>
          <w:szCs w:val="20"/>
          <w:lang w:val="en-GB" w:eastAsia="en-NZ"/>
        </w:rPr>
        <w:t>Tēnā koe e te ākonga</w:t>
      </w:r>
    </w:p>
    <w:p w14:paraId="0943290A" w14:textId="77777777" w:rsidR="00446D31" w:rsidRDefault="005C6B4A" w:rsidP="00446D31">
      <w:pPr>
        <w:pStyle w:val="NCEAbodytext"/>
        <w:rPr>
          <w:szCs w:val="22"/>
        </w:rPr>
      </w:pPr>
      <w:r w:rsidRPr="00E83D51">
        <w:rPr>
          <w:szCs w:val="22"/>
        </w:rPr>
        <w:t xml:space="preserve">This </w:t>
      </w:r>
      <w:r w:rsidR="00AC2D5A">
        <w:rPr>
          <w:szCs w:val="22"/>
        </w:rPr>
        <w:t xml:space="preserve">assessment </w:t>
      </w:r>
      <w:r w:rsidRPr="00E83D51">
        <w:rPr>
          <w:szCs w:val="22"/>
        </w:rPr>
        <w:t xml:space="preserve">activity requires </w:t>
      </w:r>
      <w:r>
        <w:rPr>
          <w:szCs w:val="22"/>
        </w:rPr>
        <w:t xml:space="preserve">you to </w:t>
      </w:r>
      <w:r w:rsidR="00446D31">
        <w:t xml:space="preserve">show evidence of </w:t>
      </w:r>
      <w:r w:rsidR="00446D31">
        <w:rPr>
          <w:szCs w:val="22"/>
        </w:rPr>
        <w:t>you</w:t>
      </w:r>
      <w:r w:rsidR="00446D31" w:rsidRPr="00E83D51">
        <w:rPr>
          <w:szCs w:val="22"/>
        </w:rPr>
        <w:t xml:space="preserve"> </w:t>
      </w:r>
      <w:r w:rsidR="00446D31">
        <w:rPr>
          <w:szCs w:val="22"/>
        </w:rPr>
        <w:t xml:space="preserve">speaking in te reo Māori in a range of contexts and for a variety of purposes, and to submit </w:t>
      </w:r>
      <w:r w:rsidR="00130643">
        <w:rPr>
          <w:szCs w:val="22"/>
        </w:rPr>
        <w:t>two</w:t>
      </w:r>
      <w:r w:rsidR="00446D31">
        <w:rPr>
          <w:szCs w:val="22"/>
        </w:rPr>
        <w:t xml:space="preserve"> pieces for assessment.</w:t>
      </w:r>
    </w:p>
    <w:p w14:paraId="708A1329" w14:textId="77777777" w:rsidR="005C6B4A" w:rsidRDefault="00446D31" w:rsidP="005C6B4A">
      <w:pPr>
        <w:pStyle w:val="NCEAbodytext"/>
        <w:rPr>
          <w:szCs w:val="22"/>
        </w:rPr>
      </w:pPr>
      <w:r>
        <w:t>These will be recorded for assessment and moderation purposes.</w:t>
      </w:r>
      <w:r>
        <w:rPr>
          <w:szCs w:val="22"/>
        </w:rPr>
        <w:t xml:space="preserve"> </w:t>
      </w:r>
    </w:p>
    <w:p w14:paraId="7C0E0460" w14:textId="77777777" w:rsidR="005C6B4A" w:rsidRPr="00391752" w:rsidRDefault="005C6B4A" w:rsidP="005C6B4A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0"/>
          <w:lang w:val="en-GB" w:eastAsia="en-NZ"/>
        </w:rPr>
      </w:pPr>
      <w:r>
        <w:rPr>
          <w:rFonts w:cs="Arial"/>
          <w:szCs w:val="20"/>
          <w:lang w:val="en-GB" w:eastAsia="en-NZ"/>
        </w:rPr>
        <w:t xml:space="preserve">You are going to be assessed on how </w:t>
      </w:r>
      <w:r w:rsidR="002A3520">
        <w:rPr>
          <w:rFonts w:cs="Arial"/>
          <w:szCs w:val="20"/>
          <w:lang w:val="en-GB" w:eastAsia="en-NZ"/>
        </w:rPr>
        <w:t>con</w:t>
      </w:r>
      <w:r w:rsidR="00FE7D80">
        <w:rPr>
          <w:rFonts w:cs="Arial"/>
          <w:szCs w:val="20"/>
          <w:lang w:val="en-GB" w:eastAsia="en-NZ"/>
        </w:rPr>
        <w:t>fidently</w:t>
      </w:r>
      <w:r w:rsidR="00AE4C56">
        <w:rPr>
          <w:rFonts w:cs="Arial"/>
          <w:szCs w:val="20"/>
          <w:lang w:val="en-GB" w:eastAsia="en-NZ"/>
        </w:rPr>
        <w:t xml:space="preserve"> you </w:t>
      </w:r>
      <w:r w:rsidR="002A3520">
        <w:rPr>
          <w:rFonts w:cs="Arial"/>
          <w:szCs w:val="20"/>
          <w:lang w:val="en-GB" w:eastAsia="en-NZ"/>
        </w:rPr>
        <w:t>speak in</w:t>
      </w:r>
      <w:r w:rsidR="00AE4C56">
        <w:rPr>
          <w:rFonts w:cs="Arial"/>
          <w:szCs w:val="20"/>
          <w:lang w:val="en-GB" w:eastAsia="en-NZ"/>
        </w:rPr>
        <w:t xml:space="preserve"> te reo Māori </w:t>
      </w:r>
      <w:r w:rsidR="002A3520">
        <w:rPr>
          <w:rFonts w:cs="Arial"/>
          <w:szCs w:val="20"/>
          <w:lang w:val="en-GB" w:eastAsia="en-NZ"/>
        </w:rPr>
        <w:t>on</w:t>
      </w:r>
      <w:r w:rsidR="00AE4C56">
        <w:rPr>
          <w:rFonts w:cs="Arial"/>
          <w:szCs w:val="20"/>
          <w:lang w:val="en-GB" w:eastAsia="en-NZ"/>
        </w:rPr>
        <w:t xml:space="preserve"> a range of </w:t>
      </w:r>
      <w:r w:rsidR="002A3520">
        <w:rPr>
          <w:rFonts w:cs="Arial"/>
          <w:szCs w:val="20"/>
          <w:lang w:val="en-GB" w:eastAsia="en-NZ"/>
        </w:rPr>
        <w:t>topics from the world</w:t>
      </w:r>
      <w:r w:rsidR="00F14E03">
        <w:rPr>
          <w:rFonts w:cs="Arial"/>
          <w:szCs w:val="20"/>
          <w:lang w:val="en-GB" w:eastAsia="en-NZ"/>
        </w:rPr>
        <w:t xml:space="preserve"> you are exploring</w:t>
      </w:r>
      <w:r>
        <w:rPr>
          <w:rFonts w:cs="Arial"/>
          <w:szCs w:val="20"/>
          <w:lang w:val="en-GB" w:eastAsia="en-NZ"/>
        </w:rPr>
        <w:t>. Your speaking evidence should demonstrate that you can explore different ideas and perspectives and give informed opinions.</w:t>
      </w:r>
    </w:p>
    <w:p w14:paraId="40CADA13" w14:textId="77777777" w:rsidR="002A3520" w:rsidRDefault="002A3520" w:rsidP="002A3520">
      <w:pPr>
        <w:pStyle w:val="NCEAbodytext"/>
      </w:pPr>
      <w:r>
        <w:t xml:space="preserve">Your evidence will add up to a combined total of at least </w:t>
      </w:r>
      <w:r w:rsidR="00E65D03">
        <w:t>four</w:t>
      </w:r>
      <w:r>
        <w:t xml:space="preserve"> minutes across the t</w:t>
      </w:r>
      <w:r w:rsidR="0040008D">
        <w:t>wo</w:t>
      </w:r>
      <w:r>
        <w:t xml:space="preserve"> examples.</w:t>
      </w:r>
    </w:p>
    <w:p w14:paraId="411CE6D7" w14:textId="6BA5765B" w:rsidR="005C6B4A" w:rsidRDefault="005C6B4A" w:rsidP="7862295D">
      <w:pPr>
        <w:pStyle w:val="NCEAbodytext"/>
      </w:pPr>
      <w:r>
        <w:t>The work you submit must be your own</w:t>
      </w:r>
      <w:r w:rsidR="309CD7A6">
        <w:t xml:space="preserve">. </w:t>
      </w:r>
      <w:r w:rsidR="309CD7A6" w:rsidRPr="00F72F8A">
        <w:rPr>
          <w:rFonts w:eastAsia="Arial"/>
          <w:szCs w:val="22"/>
        </w:rPr>
        <w:t>The use of chatbots, generative AI, paraphrasing tools, or other tools that can automatically generate the te reo Māori content is not permitted</w:t>
      </w:r>
      <w:r w:rsidR="00DB0FE5" w:rsidRPr="00F72F8A">
        <w:rPr>
          <w:rFonts w:eastAsia="Arial"/>
          <w:szCs w:val="22"/>
        </w:rPr>
        <w:t>,</w:t>
      </w:r>
      <w:r w:rsidR="309CD7A6" w:rsidRPr="00F72F8A">
        <w:rPr>
          <w:rFonts w:eastAsia="Arial"/>
          <w:szCs w:val="22"/>
        </w:rPr>
        <w:t xml:space="preserve"> and material generated by these tools should not be used to produce the transcript for speaking evidence used for this assessment. </w:t>
      </w:r>
      <w:r w:rsidR="309CD7A6" w:rsidRPr="00F72F8A">
        <w:t xml:space="preserve"> </w:t>
      </w:r>
    </w:p>
    <w:p w14:paraId="0CD09B14" w14:textId="77777777" w:rsidR="00611BF1" w:rsidRDefault="00611BF1" w:rsidP="00611BF1">
      <w:pPr>
        <w:pStyle w:val="NCEAbodytext"/>
        <w:rPr>
          <w:lang w:val="en-GB"/>
        </w:rPr>
      </w:pPr>
      <w:r>
        <w:rPr>
          <w:lang w:val="en-GB"/>
        </w:rPr>
        <w:t>Your teacher will give you regular feedback and feed</w:t>
      </w:r>
      <w:r w:rsidR="00083107">
        <w:rPr>
          <w:lang w:val="en-GB"/>
        </w:rPr>
        <w:t>-</w:t>
      </w:r>
      <w:r>
        <w:rPr>
          <w:lang w:val="en-GB"/>
        </w:rPr>
        <w:t xml:space="preserve">forward to support your learning. There may also be the opportunity for peer feedback. </w:t>
      </w:r>
    </w:p>
    <w:p w14:paraId="39DA00FE" w14:textId="77777777" w:rsidR="00611BF1" w:rsidRDefault="00611BF1" w:rsidP="00611BF1">
      <w:pPr>
        <w:pStyle w:val="NCEAbodytext"/>
        <w:rPr>
          <w:lang w:val="en-GB"/>
        </w:rPr>
      </w:pPr>
      <w:r>
        <w:rPr>
          <w:lang w:val="en-GB"/>
        </w:rPr>
        <w:t>Collection of speaking evidence will take place throughout the year.</w:t>
      </w:r>
    </w:p>
    <w:p w14:paraId="7B64E8FC" w14:textId="77777777" w:rsidR="00B33529" w:rsidRPr="00B33529" w:rsidRDefault="00B33529" w:rsidP="00A500A6">
      <w:pPr>
        <w:pStyle w:val="NCEAbodytext"/>
        <w:spacing w:after="240"/>
      </w:pPr>
      <w:r w:rsidRPr="00FE6DA6">
        <w:t xml:space="preserve">The following instructions provide you with a way to structure your work so you can demonstrate what you have learnt </w:t>
      </w:r>
      <w:r>
        <w:t>to allow you to</w:t>
      </w:r>
      <w:r w:rsidRPr="00FE6DA6">
        <w:t xml:space="preserve"> achieve success in this standard.</w:t>
      </w:r>
    </w:p>
    <w:p w14:paraId="694B0E25" w14:textId="77777777" w:rsidR="00611BF1" w:rsidRPr="00E83D51" w:rsidRDefault="00611BF1" w:rsidP="00611BF1">
      <w:pPr>
        <w:pStyle w:val="NCEAAnnotations"/>
      </w:pPr>
      <w:r w:rsidRPr="00E83D51">
        <w:t xml:space="preserve">Teacher note: </w:t>
      </w:r>
      <w:r w:rsidR="007427C7">
        <w:t>Insert final submission date</w:t>
      </w:r>
      <w:r>
        <w:t xml:space="preserve"> here</w:t>
      </w:r>
    </w:p>
    <w:p w14:paraId="18FF9A44" w14:textId="77777777" w:rsidR="00F72F8A" w:rsidRDefault="00F72F8A" w:rsidP="00AC2D5A">
      <w:pPr>
        <w:pStyle w:val="NCEAbodytext"/>
        <w:spacing w:before="240" w:after="180"/>
        <w:rPr>
          <w:b/>
          <w:sz w:val="28"/>
        </w:rPr>
      </w:pPr>
    </w:p>
    <w:p w14:paraId="1758C973" w14:textId="77777777" w:rsidR="00F72F8A" w:rsidRDefault="00F72F8A" w:rsidP="00AC2D5A">
      <w:pPr>
        <w:pStyle w:val="NCEAbodytext"/>
        <w:spacing w:before="240" w:after="180"/>
        <w:rPr>
          <w:b/>
          <w:sz w:val="28"/>
        </w:rPr>
      </w:pPr>
    </w:p>
    <w:p w14:paraId="40685DD1" w14:textId="77777777" w:rsidR="00F72F8A" w:rsidRDefault="00F72F8A" w:rsidP="00AC2D5A">
      <w:pPr>
        <w:pStyle w:val="NCEAbodytext"/>
        <w:spacing w:before="240" w:after="180"/>
        <w:rPr>
          <w:b/>
          <w:sz w:val="28"/>
        </w:rPr>
      </w:pPr>
    </w:p>
    <w:p w14:paraId="0B17CA88" w14:textId="77777777" w:rsidR="00F72F8A" w:rsidRDefault="00F72F8A" w:rsidP="00AC2D5A">
      <w:pPr>
        <w:pStyle w:val="NCEAbodytext"/>
        <w:spacing w:before="240" w:after="180"/>
        <w:rPr>
          <w:b/>
          <w:sz w:val="28"/>
        </w:rPr>
      </w:pPr>
    </w:p>
    <w:p w14:paraId="7F6A925B" w14:textId="7EE3FAC1" w:rsidR="00EB736D" w:rsidRPr="00420438" w:rsidRDefault="00EB736D" w:rsidP="00AC2D5A">
      <w:pPr>
        <w:pStyle w:val="NCEAbodytext"/>
        <w:spacing w:before="240" w:after="180"/>
        <w:rPr>
          <w:b/>
          <w:i/>
          <w:iCs/>
          <w:sz w:val="32"/>
          <w:szCs w:val="22"/>
        </w:rPr>
      </w:pPr>
      <w:r w:rsidRPr="00420438">
        <w:rPr>
          <w:b/>
          <w:i/>
          <w:iCs/>
          <w:sz w:val="32"/>
          <w:szCs w:val="22"/>
        </w:rPr>
        <w:lastRenderedPageBreak/>
        <w:t>Task</w:t>
      </w:r>
    </w:p>
    <w:p w14:paraId="367DA2FF" w14:textId="77777777" w:rsidR="007D663F" w:rsidRPr="004B1064" w:rsidRDefault="00D06B87" w:rsidP="007D663F">
      <w:pPr>
        <w:pStyle w:val="NCEAbodytext"/>
        <w:outlineLvl w:val="0"/>
        <w:rPr>
          <w:b/>
          <w:sz w:val="24"/>
        </w:rPr>
      </w:pPr>
      <w:r>
        <w:rPr>
          <w:b/>
          <w:sz w:val="24"/>
        </w:rPr>
        <w:t>Choose TWO</w:t>
      </w:r>
      <w:r w:rsidR="007D663F" w:rsidRPr="004B1064">
        <w:rPr>
          <w:b/>
          <w:sz w:val="24"/>
        </w:rPr>
        <w:t xml:space="preserve"> of the following </w:t>
      </w:r>
      <w:r w:rsidR="007D663F">
        <w:rPr>
          <w:b/>
          <w:sz w:val="24"/>
        </w:rPr>
        <w:t>speaking</w:t>
      </w:r>
      <w:r w:rsidR="007D663F" w:rsidRPr="004B1064">
        <w:rPr>
          <w:b/>
          <w:sz w:val="24"/>
        </w:rPr>
        <w:t xml:space="preserve"> activities to complete:</w:t>
      </w:r>
    </w:p>
    <w:p w14:paraId="0CE2E6E2" w14:textId="77777777" w:rsidR="007D663F" w:rsidRDefault="00D06B87" w:rsidP="00420438">
      <w:pPr>
        <w:pStyle w:val="NCEAbodytext"/>
        <w:keepNext/>
        <w:keepLines/>
        <w:spacing w:before="240"/>
        <w:rPr>
          <w:b/>
          <w:lang w:val="en-AU"/>
        </w:rPr>
      </w:pPr>
      <w:r>
        <w:rPr>
          <w:b/>
          <w:lang w:val="en-AU"/>
        </w:rPr>
        <w:t>R</w:t>
      </w:r>
      <w:r w:rsidR="007D663F">
        <w:rPr>
          <w:b/>
          <w:lang w:val="en-AU"/>
        </w:rPr>
        <w:t>eview</w:t>
      </w:r>
    </w:p>
    <w:p w14:paraId="77C02232" w14:textId="77777777" w:rsidR="007D663F" w:rsidRDefault="007D663F" w:rsidP="00EA1B6B">
      <w:pPr>
        <w:pStyle w:val="NCEAbullets"/>
        <w:keepNext/>
        <w:keepLines/>
        <w:numPr>
          <w:ilvl w:val="0"/>
          <w:numId w:val="0"/>
        </w:numPr>
        <w:spacing w:before="120" w:after="120"/>
      </w:pPr>
      <w:r>
        <w:t>Review a new product you have purchased or tried (</w:t>
      </w:r>
      <w:r w:rsidR="00AB4CDB">
        <w:t>e.g.</w:t>
      </w:r>
      <w:r>
        <w:t xml:space="preserve"> a new phone, a selfie stick, a new food product). Include your own opinions and the experiences of others in your review.</w:t>
      </w:r>
    </w:p>
    <w:p w14:paraId="20ECDDEA" w14:textId="77777777" w:rsidR="00C861CE" w:rsidRPr="002402E6" w:rsidRDefault="00C861CE" w:rsidP="00EA1B6B">
      <w:pPr>
        <w:pStyle w:val="NCEAbullets"/>
        <w:keepNext/>
        <w:keepLines/>
        <w:numPr>
          <w:ilvl w:val="0"/>
          <w:numId w:val="0"/>
        </w:numPr>
        <w:spacing w:before="120" w:after="120"/>
        <w:rPr>
          <w:i/>
        </w:rPr>
      </w:pPr>
      <w:r w:rsidRPr="002402E6">
        <w:rPr>
          <w:i/>
        </w:rPr>
        <w:t>OR</w:t>
      </w:r>
    </w:p>
    <w:p w14:paraId="3A0A1653" w14:textId="77777777" w:rsidR="00C861CE" w:rsidRPr="00BF2756" w:rsidRDefault="00C861CE" w:rsidP="00C861CE">
      <w:pPr>
        <w:autoSpaceDE w:val="0"/>
        <w:autoSpaceDN w:val="0"/>
        <w:adjustRightInd w:val="0"/>
        <w:rPr>
          <w:rFonts w:cs="Arial"/>
          <w:szCs w:val="22"/>
          <w:lang w:val="en-GB"/>
        </w:rPr>
      </w:pPr>
      <w:r>
        <w:rPr>
          <w:rFonts w:cs="Arial"/>
          <w:szCs w:val="22"/>
          <w:lang w:val="en-GB"/>
        </w:rPr>
        <w:t>As part of your course work</w:t>
      </w:r>
      <w:r w:rsidR="00146557">
        <w:rPr>
          <w:rFonts w:cs="Arial"/>
          <w:szCs w:val="22"/>
          <w:lang w:val="en-GB"/>
        </w:rPr>
        <w:t>,</w:t>
      </w:r>
      <w:r>
        <w:rPr>
          <w:rFonts w:cs="Arial"/>
          <w:szCs w:val="22"/>
          <w:lang w:val="en-GB"/>
        </w:rPr>
        <w:t xml:space="preserve"> you</w:t>
      </w:r>
      <w:r w:rsidRPr="00BF2756">
        <w:rPr>
          <w:rFonts w:cs="Arial"/>
          <w:szCs w:val="22"/>
          <w:lang w:val="en-GB"/>
        </w:rPr>
        <w:t xml:space="preserve"> have to been asked to attend an exhibition, show, film, or performance</w:t>
      </w:r>
      <w:r>
        <w:rPr>
          <w:rFonts w:cs="Arial"/>
          <w:szCs w:val="22"/>
          <w:lang w:val="en-GB"/>
        </w:rPr>
        <w:t xml:space="preserve"> </w:t>
      </w:r>
      <w:r w:rsidRPr="00BF2756">
        <w:rPr>
          <w:rFonts w:cs="Arial"/>
          <w:szCs w:val="22"/>
          <w:lang w:val="en-GB"/>
        </w:rPr>
        <w:t xml:space="preserve">and give a review to your class. </w:t>
      </w:r>
      <w:r w:rsidR="00146557">
        <w:rPr>
          <w:rFonts w:cs="Arial"/>
          <w:szCs w:val="22"/>
          <w:lang w:val="en-GB"/>
        </w:rPr>
        <w:t>You</w:t>
      </w:r>
      <w:r w:rsidR="00146557" w:rsidRPr="00BF2756">
        <w:rPr>
          <w:rFonts w:cs="Arial"/>
          <w:szCs w:val="22"/>
          <w:lang w:val="en-GB"/>
        </w:rPr>
        <w:t xml:space="preserve"> </w:t>
      </w:r>
      <w:r w:rsidRPr="00BF2756">
        <w:rPr>
          <w:rFonts w:cs="Arial"/>
          <w:szCs w:val="22"/>
          <w:lang w:val="en-GB"/>
        </w:rPr>
        <w:t>might discuss what the event was,</w:t>
      </w:r>
      <w:r>
        <w:rPr>
          <w:rFonts w:cs="Arial"/>
          <w:szCs w:val="22"/>
          <w:lang w:val="en-GB"/>
        </w:rPr>
        <w:t xml:space="preserve"> </w:t>
      </w:r>
      <w:r w:rsidRPr="00BF2756">
        <w:rPr>
          <w:rFonts w:cs="Arial"/>
          <w:szCs w:val="22"/>
          <w:lang w:val="en-GB"/>
        </w:rPr>
        <w:t xml:space="preserve">the reasons </w:t>
      </w:r>
      <w:r w:rsidR="00146557">
        <w:rPr>
          <w:rFonts w:cs="Arial"/>
          <w:szCs w:val="22"/>
          <w:lang w:val="en-GB"/>
        </w:rPr>
        <w:t>you</w:t>
      </w:r>
      <w:r w:rsidR="00146557" w:rsidRPr="00BF2756">
        <w:rPr>
          <w:rFonts w:cs="Arial"/>
          <w:szCs w:val="22"/>
          <w:lang w:val="en-GB"/>
        </w:rPr>
        <w:t xml:space="preserve"> </w:t>
      </w:r>
      <w:r w:rsidRPr="00BF2756">
        <w:rPr>
          <w:rFonts w:cs="Arial"/>
          <w:szCs w:val="22"/>
          <w:lang w:val="en-GB"/>
        </w:rPr>
        <w:t xml:space="preserve">attended, summarise the main points and give </w:t>
      </w:r>
      <w:r w:rsidR="00146557">
        <w:rPr>
          <w:rFonts w:cs="Arial"/>
          <w:szCs w:val="22"/>
          <w:lang w:val="en-GB"/>
        </w:rPr>
        <w:t>your</w:t>
      </w:r>
      <w:r w:rsidR="00146557" w:rsidRPr="00BF2756">
        <w:rPr>
          <w:rFonts w:cs="Arial"/>
          <w:szCs w:val="22"/>
          <w:lang w:val="en-GB"/>
        </w:rPr>
        <w:t xml:space="preserve"> </w:t>
      </w:r>
      <w:r w:rsidRPr="00BF2756">
        <w:rPr>
          <w:rFonts w:cs="Arial"/>
          <w:szCs w:val="22"/>
          <w:lang w:val="en-GB"/>
        </w:rPr>
        <w:t xml:space="preserve">personal opinion on the strengths and/or weaknesses of the event. </w:t>
      </w:r>
    </w:p>
    <w:p w14:paraId="30075076" w14:textId="77777777" w:rsidR="007D663F" w:rsidRDefault="007D663F" w:rsidP="007D663F">
      <w:pPr>
        <w:pStyle w:val="NCEAbodytext"/>
        <w:rPr>
          <w:lang w:val="en-AU"/>
        </w:rPr>
      </w:pPr>
    </w:p>
    <w:p w14:paraId="23A67E55" w14:textId="77777777" w:rsidR="007D663F" w:rsidRPr="00966C02" w:rsidRDefault="007D663F" w:rsidP="007D663F">
      <w:pPr>
        <w:pStyle w:val="NCEAbodytext"/>
        <w:rPr>
          <w:b/>
          <w:sz w:val="24"/>
          <w:szCs w:val="24"/>
          <w:lang w:val="en-AU"/>
        </w:rPr>
      </w:pPr>
      <w:r w:rsidRPr="00966C02">
        <w:rPr>
          <w:b/>
          <w:sz w:val="24"/>
          <w:szCs w:val="24"/>
          <w:lang w:val="en-AU"/>
        </w:rPr>
        <w:t>Persuasive</w:t>
      </w:r>
      <w:r w:rsidR="0011332C" w:rsidRPr="00966C02">
        <w:rPr>
          <w:b/>
          <w:sz w:val="24"/>
          <w:szCs w:val="24"/>
          <w:lang w:val="en-AU"/>
        </w:rPr>
        <w:t xml:space="preserve"> speaking</w:t>
      </w:r>
    </w:p>
    <w:p w14:paraId="454956F3" w14:textId="77777777" w:rsidR="0011332C" w:rsidRDefault="0011332C" w:rsidP="00EA1B6B">
      <w:pPr>
        <w:pStyle w:val="NCEAbullets"/>
        <w:numPr>
          <w:ilvl w:val="0"/>
          <w:numId w:val="0"/>
        </w:numPr>
        <w:spacing w:before="120" w:after="120"/>
      </w:pPr>
      <w:r w:rsidRPr="0011332C">
        <w:t>Think about a new club or group you would like to start in your school. Prepare a presentation for assembly. The purpose of your presentation is to give information about your new club or group and to persuade people to join.</w:t>
      </w:r>
    </w:p>
    <w:p w14:paraId="29997A7A" w14:textId="77777777" w:rsidR="00C1683F" w:rsidRPr="002402E6" w:rsidRDefault="00C1683F" w:rsidP="00EA1B6B">
      <w:pPr>
        <w:pStyle w:val="NCEAbullets"/>
        <w:numPr>
          <w:ilvl w:val="0"/>
          <w:numId w:val="0"/>
        </w:numPr>
        <w:spacing w:before="120" w:after="120"/>
        <w:rPr>
          <w:i/>
        </w:rPr>
      </w:pPr>
      <w:r w:rsidRPr="002402E6">
        <w:rPr>
          <w:i/>
        </w:rPr>
        <w:t>OR</w:t>
      </w:r>
    </w:p>
    <w:p w14:paraId="7FFC57C2" w14:textId="77777777" w:rsidR="00C1683F" w:rsidRDefault="00C1683F" w:rsidP="00EA1B6B">
      <w:pPr>
        <w:pStyle w:val="NCEAbullets"/>
        <w:numPr>
          <w:ilvl w:val="0"/>
          <w:numId w:val="0"/>
        </w:numPr>
        <w:spacing w:before="120" w:after="120"/>
      </w:pPr>
      <w:r w:rsidRPr="00C1683F">
        <w:t>The new Principal at your school wants all students to learn Latin as a compulsory language. You have been selected to speak on</w:t>
      </w:r>
      <w:r>
        <w:t xml:space="preserve"> behalf of the students at a whā</w:t>
      </w:r>
      <w:r w:rsidRPr="00C1683F">
        <w:t>nau hui to convince the Principal that all</w:t>
      </w:r>
      <w:r>
        <w:t xml:space="preserve"> students should learn te reo Mā</w:t>
      </w:r>
      <w:r w:rsidRPr="00C1683F">
        <w:t xml:space="preserve">ori as a compulsory subject. Make sure you voice the opinion of your peers, responding to the information and facts presented by the Principal. </w:t>
      </w:r>
    </w:p>
    <w:p w14:paraId="0EBFAB96" w14:textId="77777777" w:rsidR="00501670" w:rsidRDefault="00501670" w:rsidP="00966C02">
      <w:pPr>
        <w:pStyle w:val="NCEAbodybold"/>
      </w:pPr>
    </w:p>
    <w:p w14:paraId="6A264194" w14:textId="77777777" w:rsidR="00501670" w:rsidRPr="00966C02" w:rsidRDefault="00966C02" w:rsidP="00966C02">
      <w:pPr>
        <w:pStyle w:val="NCEAbodybold"/>
        <w:rPr>
          <w:sz w:val="24"/>
          <w:szCs w:val="24"/>
        </w:rPr>
      </w:pPr>
      <w:r>
        <w:rPr>
          <w:sz w:val="24"/>
          <w:szCs w:val="24"/>
        </w:rPr>
        <w:t>My p</w:t>
      </w:r>
      <w:r w:rsidR="00501670" w:rsidRPr="00966C02">
        <w:rPr>
          <w:sz w:val="24"/>
          <w:szCs w:val="24"/>
        </w:rPr>
        <w:t>lace is best!</w:t>
      </w:r>
    </w:p>
    <w:p w14:paraId="58AEAB6C" w14:textId="77777777" w:rsidR="00501670" w:rsidRDefault="00501670" w:rsidP="00501670">
      <w:pPr>
        <w:pStyle w:val="NCEAbodytext"/>
        <w:widowControl w:val="0"/>
        <w:rPr>
          <w:lang w:val="en-GB"/>
        </w:rPr>
      </w:pPr>
      <w:r>
        <w:rPr>
          <w:lang w:val="en-GB"/>
        </w:rPr>
        <w:t xml:space="preserve">Choose your favourite place in the world to live (this could be real or imaginary). Pick a partner who has chosen somewhere different. Have an informal debate, in which you explain, defend, and justify your choice. </w:t>
      </w:r>
    </w:p>
    <w:p w14:paraId="3FF33436" w14:textId="77777777" w:rsidR="00501670" w:rsidRDefault="00501670" w:rsidP="00501670">
      <w:pPr>
        <w:pStyle w:val="NCEAbodytext"/>
        <w:rPr>
          <w:lang w:val="en-GB"/>
        </w:rPr>
      </w:pPr>
      <w:r>
        <w:rPr>
          <w:lang w:val="en-GB"/>
        </w:rPr>
        <w:t>You could debate, for example:</w:t>
      </w:r>
    </w:p>
    <w:p w14:paraId="7026DD9F" w14:textId="77777777" w:rsidR="00501670" w:rsidRDefault="00501670" w:rsidP="00501670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the physical attractions of your rival places</w:t>
      </w:r>
    </w:p>
    <w:p w14:paraId="1E110D15" w14:textId="77777777" w:rsidR="00501670" w:rsidRDefault="00501670" w:rsidP="00501670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their leisure and/or cultural amenities</w:t>
      </w:r>
    </w:p>
    <w:p w14:paraId="0F2F9CE6" w14:textId="77777777" w:rsidR="00501670" w:rsidRDefault="00501670" w:rsidP="00501670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 xml:space="preserve">lifestyle factors </w:t>
      </w:r>
    </w:p>
    <w:p w14:paraId="30A2D4DC" w14:textId="77777777" w:rsidR="00501670" w:rsidRDefault="00501670" w:rsidP="00501670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opportunities</w:t>
      </w:r>
    </w:p>
    <w:p w14:paraId="71CCC353" w14:textId="77777777" w:rsidR="00501670" w:rsidRDefault="00501670" w:rsidP="00501670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how your choice of place reflects your personality or values</w:t>
      </w:r>
      <w:r w:rsidR="00146557">
        <w:rPr>
          <w:lang w:val="en-GB"/>
        </w:rPr>
        <w:t>.</w:t>
      </w:r>
    </w:p>
    <w:p w14:paraId="576E4B53" w14:textId="77777777" w:rsidR="0011332C" w:rsidRPr="0011332C" w:rsidRDefault="0011332C" w:rsidP="00D06B87">
      <w:pPr>
        <w:pStyle w:val="NCEAbullets"/>
        <w:numPr>
          <w:ilvl w:val="0"/>
          <w:numId w:val="0"/>
        </w:numPr>
        <w:spacing w:before="120" w:after="120"/>
      </w:pPr>
    </w:p>
    <w:p w14:paraId="3D4C98E0" w14:textId="77777777" w:rsidR="007D663F" w:rsidRPr="00966C02" w:rsidRDefault="0011332C" w:rsidP="00966C02">
      <w:pPr>
        <w:pStyle w:val="NCEAbodybold"/>
        <w:rPr>
          <w:sz w:val="24"/>
          <w:szCs w:val="24"/>
        </w:rPr>
      </w:pPr>
      <w:r w:rsidRPr="00966C02">
        <w:rPr>
          <w:sz w:val="24"/>
          <w:szCs w:val="24"/>
        </w:rPr>
        <w:t>Recount</w:t>
      </w:r>
    </w:p>
    <w:p w14:paraId="3E91AE87" w14:textId="77777777" w:rsidR="0011332C" w:rsidRDefault="0011332C" w:rsidP="00EA1B6B">
      <w:pPr>
        <w:pStyle w:val="NCEAbullets"/>
        <w:numPr>
          <w:ilvl w:val="0"/>
          <w:numId w:val="0"/>
        </w:numPr>
        <w:spacing w:before="120" w:after="120"/>
      </w:pPr>
      <w:r w:rsidRPr="0011332C">
        <w:t xml:space="preserve">Imagine you are </w:t>
      </w:r>
      <w:r>
        <w:t xml:space="preserve">a </w:t>
      </w:r>
      <w:r w:rsidR="00723722">
        <w:t xml:space="preserve">real or imagined </w:t>
      </w:r>
      <w:r w:rsidRPr="0011332C">
        <w:t>character</w:t>
      </w:r>
      <w:r>
        <w:t xml:space="preserve"> in history</w:t>
      </w:r>
      <w:r w:rsidRPr="0011332C">
        <w:t xml:space="preserve"> involved</w:t>
      </w:r>
      <w:r>
        <w:t xml:space="preserve"> in a conflict or debate</w:t>
      </w:r>
      <w:r w:rsidRPr="0011332C">
        <w:t xml:space="preserve">. </w:t>
      </w:r>
      <w:r>
        <w:t>Explain your views and how they differ from</w:t>
      </w:r>
      <w:r w:rsidRPr="0011332C">
        <w:t xml:space="preserve"> the views</w:t>
      </w:r>
      <w:r>
        <w:t xml:space="preserve"> of </w:t>
      </w:r>
      <w:r w:rsidR="009755EB">
        <w:t>another/</w:t>
      </w:r>
      <w:r>
        <w:t>others</w:t>
      </w:r>
      <w:r w:rsidRPr="0011332C">
        <w:t>.</w:t>
      </w:r>
    </w:p>
    <w:p w14:paraId="75E1531F" w14:textId="77777777" w:rsidR="0083226F" w:rsidRDefault="0083226F" w:rsidP="00EA1B6B">
      <w:pPr>
        <w:pStyle w:val="NCEAbullets"/>
        <w:numPr>
          <w:ilvl w:val="0"/>
          <w:numId w:val="0"/>
        </w:numPr>
        <w:spacing w:before="120" w:after="120"/>
      </w:pPr>
    </w:p>
    <w:p w14:paraId="603EC38C" w14:textId="77777777" w:rsidR="0083226F" w:rsidRPr="00966C02" w:rsidRDefault="00C861CE" w:rsidP="00966C02">
      <w:pPr>
        <w:pStyle w:val="NCEAbodybold"/>
        <w:rPr>
          <w:sz w:val="24"/>
          <w:szCs w:val="24"/>
        </w:rPr>
      </w:pPr>
      <w:r w:rsidRPr="00966C02">
        <w:rPr>
          <w:sz w:val="24"/>
          <w:szCs w:val="24"/>
        </w:rPr>
        <w:t>Cho</w:t>
      </w:r>
      <w:r w:rsidR="000E2882" w:rsidRPr="00966C02">
        <w:rPr>
          <w:sz w:val="24"/>
          <w:szCs w:val="24"/>
        </w:rPr>
        <w:t>o</w:t>
      </w:r>
      <w:r w:rsidRPr="00966C02">
        <w:rPr>
          <w:sz w:val="24"/>
          <w:szCs w:val="24"/>
        </w:rPr>
        <w:t>sing to go overseas</w:t>
      </w:r>
    </w:p>
    <w:p w14:paraId="62E0B24A" w14:textId="003C05BE" w:rsidR="0083226F" w:rsidRDefault="002F712E" w:rsidP="001219F2">
      <w:pPr>
        <w:pStyle w:val="NCEAbodytext"/>
        <w:rPr>
          <w:lang w:val="en-GB"/>
        </w:rPr>
      </w:pPr>
      <w:r w:rsidRPr="7862295D">
        <w:rPr>
          <w:lang w:val="en-GB"/>
        </w:rPr>
        <w:t>You and</w:t>
      </w:r>
      <w:r w:rsidR="0083226F" w:rsidRPr="7862295D">
        <w:rPr>
          <w:lang w:val="en-GB"/>
        </w:rPr>
        <w:t xml:space="preserve"> </w:t>
      </w:r>
      <w:r w:rsidRPr="7862295D">
        <w:rPr>
          <w:lang w:val="en-GB"/>
        </w:rPr>
        <w:t xml:space="preserve">a friend are thinking </w:t>
      </w:r>
      <w:r w:rsidR="005D49C8" w:rsidRPr="7862295D">
        <w:rPr>
          <w:lang w:val="en-GB"/>
        </w:rPr>
        <w:t xml:space="preserve">about </w:t>
      </w:r>
      <w:r w:rsidRPr="7862295D">
        <w:rPr>
          <w:lang w:val="en-GB"/>
        </w:rPr>
        <w:t xml:space="preserve">going </w:t>
      </w:r>
      <w:r w:rsidR="0083226F" w:rsidRPr="7862295D">
        <w:rPr>
          <w:lang w:val="en-GB"/>
        </w:rPr>
        <w:t xml:space="preserve">to </w:t>
      </w:r>
      <w:r w:rsidR="005D49C8" w:rsidRPr="7862295D">
        <w:rPr>
          <w:lang w:val="en-GB"/>
        </w:rPr>
        <w:t>live</w:t>
      </w:r>
      <w:r w:rsidR="0083226F" w:rsidRPr="7862295D">
        <w:rPr>
          <w:lang w:val="en-GB"/>
        </w:rPr>
        <w:t xml:space="preserve"> in </w:t>
      </w:r>
      <w:r w:rsidRPr="7862295D">
        <w:rPr>
          <w:lang w:val="en-GB"/>
        </w:rPr>
        <w:t>a different country</w:t>
      </w:r>
      <w:r w:rsidR="005D49C8" w:rsidRPr="7862295D">
        <w:rPr>
          <w:lang w:val="en-GB"/>
        </w:rPr>
        <w:t xml:space="preserve"> for a period of time</w:t>
      </w:r>
      <w:r w:rsidRPr="7862295D">
        <w:rPr>
          <w:lang w:val="en-GB"/>
        </w:rPr>
        <w:t>. At present</w:t>
      </w:r>
      <w:r w:rsidR="00146557" w:rsidRPr="7862295D">
        <w:rPr>
          <w:lang w:val="en-GB"/>
        </w:rPr>
        <w:t>,</w:t>
      </w:r>
      <w:r w:rsidRPr="7862295D">
        <w:rPr>
          <w:lang w:val="en-GB"/>
        </w:rPr>
        <w:t xml:space="preserve"> both of you are undecided about which country to </w:t>
      </w:r>
      <w:r w:rsidR="00EB208B" w:rsidRPr="7862295D">
        <w:rPr>
          <w:lang w:val="en-GB"/>
        </w:rPr>
        <w:t xml:space="preserve">select. </w:t>
      </w:r>
      <w:r w:rsidR="001219F2" w:rsidRPr="7862295D">
        <w:rPr>
          <w:lang w:val="en-GB"/>
        </w:rPr>
        <w:t xml:space="preserve">With a partner, discuss what you have heard (or read) about different countries. You could </w:t>
      </w:r>
      <w:r w:rsidR="001219F2" w:rsidRPr="7862295D">
        <w:rPr>
          <w:lang w:val="en-GB"/>
        </w:rPr>
        <w:lastRenderedPageBreak/>
        <w:t>include some o</w:t>
      </w:r>
      <w:r w:rsidR="51E424A5" w:rsidRPr="7862295D">
        <w:rPr>
          <w:lang w:val="en-GB"/>
        </w:rPr>
        <w:t>f</w:t>
      </w:r>
      <w:r w:rsidR="001219F2" w:rsidRPr="7862295D">
        <w:rPr>
          <w:lang w:val="en-GB"/>
        </w:rPr>
        <w:t xml:space="preserve"> the following in your discussion: </w:t>
      </w:r>
      <w:r w:rsidR="0083226F" w:rsidRPr="7862295D">
        <w:rPr>
          <w:lang w:val="en-GB"/>
        </w:rPr>
        <w:t>schooling (including comparisons with the New Zealand system)</w:t>
      </w:r>
    </w:p>
    <w:p w14:paraId="6124B851" w14:textId="77777777" w:rsidR="0083226F" w:rsidRDefault="0083226F" w:rsidP="0083226F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getting around by public transport</w:t>
      </w:r>
    </w:p>
    <w:p w14:paraId="58BFE9CB" w14:textId="77777777" w:rsidR="0083226F" w:rsidRDefault="0083226F" w:rsidP="0083226F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food and meals</w:t>
      </w:r>
    </w:p>
    <w:p w14:paraId="5578FFF0" w14:textId="77777777" w:rsidR="0083226F" w:rsidRDefault="00387EED" w:rsidP="0083226F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opportunities for sporting interests</w:t>
      </w:r>
    </w:p>
    <w:p w14:paraId="1DFF894F" w14:textId="77777777" w:rsidR="0083226F" w:rsidRDefault="0083226F" w:rsidP="0083226F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how people use their leisure time</w:t>
      </w:r>
    </w:p>
    <w:p w14:paraId="6F435D7C" w14:textId="77777777" w:rsidR="0083226F" w:rsidRDefault="0083226F" w:rsidP="0083226F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things to do and see</w:t>
      </w:r>
    </w:p>
    <w:p w14:paraId="06664A52" w14:textId="77777777" w:rsidR="0083226F" w:rsidRDefault="0083226F" w:rsidP="0083226F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important cultural differences to be aware of.</w:t>
      </w:r>
    </w:p>
    <w:p w14:paraId="1D3DF166" w14:textId="77777777" w:rsidR="002402E6" w:rsidRDefault="002402E6" w:rsidP="00EA1B6B">
      <w:pPr>
        <w:pStyle w:val="NCEAbullets"/>
        <w:numPr>
          <w:ilvl w:val="0"/>
          <w:numId w:val="0"/>
        </w:numPr>
        <w:spacing w:before="120" w:after="120"/>
        <w:rPr>
          <w:b/>
        </w:rPr>
      </w:pPr>
    </w:p>
    <w:p w14:paraId="1F8A26CF" w14:textId="77777777" w:rsidR="00D06B87" w:rsidRPr="00966C02" w:rsidRDefault="00D06B87" w:rsidP="00EA1B6B">
      <w:pPr>
        <w:pStyle w:val="NCEAbullets"/>
        <w:numPr>
          <w:ilvl w:val="0"/>
          <w:numId w:val="0"/>
        </w:numPr>
        <w:spacing w:before="120" w:after="120"/>
        <w:rPr>
          <w:b/>
          <w:sz w:val="24"/>
          <w:szCs w:val="24"/>
        </w:rPr>
      </w:pPr>
      <w:r w:rsidRPr="00966C02">
        <w:rPr>
          <w:b/>
          <w:sz w:val="24"/>
          <w:szCs w:val="24"/>
        </w:rPr>
        <w:t>Hauora</w:t>
      </w:r>
    </w:p>
    <w:p w14:paraId="11FF8913" w14:textId="77777777" w:rsidR="006D53B8" w:rsidRDefault="00501670" w:rsidP="00C861CE">
      <w:pPr>
        <w:pStyle w:val="NCEAbodytext"/>
        <w:rPr>
          <w:lang w:val="en-GB"/>
        </w:rPr>
      </w:pPr>
      <w:r>
        <w:rPr>
          <w:lang w:val="en-GB"/>
        </w:rPr>
        <w:t xml:space="preserve">Talk about a community health issue </w:t>
      </w:r>
    </w:p>
    <w:p w14:paraId="133A6862" w14:textId="77777777" w:rsidR="00C861CE" w:rsidRDefault="00C861CE" w:rsidP="00C861CE">
      <w:pPr>
        <w:pStyle w:val="NCEAbodytext"/>
        <w:rPr>
          <w:lang w:val="en-GB"/>
        </w:rPr>
      </w:pPr>
      <w:r>
        <w:rPr>
          <w:lang w:val="en-GB"/>
        </w:rPr>
        <w:t>You could, for example, discuss:</w:t>
      </w:r>
    </w:p>
    <w:p w14:paraId="42C34035" w14:textId="77777777" w:rsidR="00501670" w:rsidRDefault="00146557" w:rsidP="00501670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 xml:space="preserve">the </w:t>
      </w:r>
      <w:r w:rsidR="006D53B8">
        <w:rPr>
          <w:lang w:val="en-GB"/>
        </w:rPr>
        <w:t>causes and effects of a health issue you are concerned about</w:t>
      </w:r>
    </w:p>
    <w:p w14:paraId="57830B77" w14:textId="77777777" w:rsidR="006D53B8" w:rsidRDefault="006D53B8" w:rsidP="006D53B8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what improvements would you like to see</w:t>
      </w:r>
    </w:p>
    <w:p w14:paraId="595BC8BE" w14:textId="77777777" w:rsidR="006D53B8" w:rsidRDefault="006D53B8" w:rsidP="00501670">
      <w:pPr>
        <w:pStyle w:val="NCEAbullets"/>
        <w:widowControl w:val="0"/>
        <w:numPr>
          <w:ilvl w:val="0"/>
          <w:numId w:val="17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rPr>
          <w:lang w:val="en-GB"/>
        </w:rPr>
      </w:pPr>
      <w:r>
        <w:rPr>
          <w:lang w:val="en-GB"/>
        </w:rPr>
        <w:t>how those improvements might be made</w:t>
      </w:r>
    </w:p>
    <w:p w14:paraId="31310C2C" w14:textId="77777777" w:rsidR="00501670" w:rsidRDefault="00501670" w:rsidP="00501670">
      <w:pPr>
        <w:pStyle w:val="NCEAbullets"/>
        <w:widowControl w:val="0"/>
        <w:numPr>
          <w:ilvl w:val="0"/>
          <w:numId w:val="0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ind w:left="360" w:hanging="360"/>
        <w:rPr>
          <w:lang w:val="en-GB"/>
        </w:rPr>
      </w:pPr>
    </w:p>
    <w:p w14:paraId="41ACC415" w14:textId="77777777" w:rsidR="00501670" w:rsidRPr="00966C02" w:rsidRDefault="00D06B87" w:rsidP="00501670">
      <w:pPr>
        <w:pStyle w:val="NCEAbullets"/>
        <w:widowControl w:val="0"/>
        <w:numPr>
          <w:ilvl w:val="0"/>
          <w:numId w:val="0"/>
        </w:numPr>
        <w:tabs>
          <w:tab w:val="left" w:pos="397"/>
          <w:tab w:val="left" w:pos="794"/>
          <w:tab w:val="left" w:pos="1191"/>
        </w:tabs>
        <w:autoSpaceDE w:val="0"/>
        <w:autoSpaceDN w:val="0"/>
        <w:adjustRightInd w:val="0"/>
        <w:spacing w:before="40" w:after="40"/>
        <w:ind w:left="360" w:hanging="360"/>
        <w:rPr>
          <w:b/>
          <w:sz w:val="24"/>
          <w:szCs w:val="24"/>
          <w:lang w:val="en-GB"/>
        </w:rPr>
      </w:pPr>
      <w:r w:rsidRPr="00966C02">
        <w:rPr>
          <w:b/>
          <w:sz w:val="24"/>
          <w:szCs w:val="24"/>
          <w:lang w:val="en-GB"/>
        </w:rPr>
        <w:t>An important decision</w:t>
      </w:r>
    </w:p>
    <w:p w14:paraId="1BEB3A24" w14:textId="77777777" w:rsidR="00501670" w:rsidRDefault="00501670" w:rsidP="00501670">
      <w:pPr>
        <w:pStyle w:val="NCEAbullets"/>
        <w:numPr>
          <w:ilvl w:val="0"/>
          <w:numId w:val="0"/>
        </w:numPr>
        <w:spacing w:before="120" w:after="120"/>
      </w:pPr>
      <w:r>
        <w:t>You and your friend are having a discussion about one of you wanting to leave school part</w:t>
      </w:r>
      <w:r w:rsidR="00146557">
        <w:t>-</w:t>
      </w:r>
      <w:r>
        <w:t>way through the year. Discuss the pros and cons of this decision.</w:t>
      </w:r>
    </w:p>
    <w:p w14:paraId="7B825E5C" w14:textId="77777777" w:rsidR="007D663F" w:rsidRDefault="007D663F" w:rsidP="00420438">
      <w:pPr>
        <w:pStyle w:val="NCEAAnnotations"/>
        <w:spacing w:after="240"/>
      </w:pPr>
      <w:r>
        <w:t xml:space="preserve">Teacher note: </w:t>
      </w:r>
      <w:r w:rsidR="002E26E4">
        <w:t xml:space="preserve">These </w:t>
      </w:r>
      <w:r>
        <w:t xml:space="preserve">topics can be adapted to align with your teaching programme as long as they meet the Achievement Objectives of </w:t>
      </w:r>
      <w:r w:rsidR="0040008D">
        <w:t>curriculum level 7.</w:t>
      </w:r>
    </w:p>
    <w:p w14:paraId="536ADEFD" w14:textId="77777777" w:rsidR="007D663F" w:rsidRPr="00D5350B" w:rsidRDefault="007D663F" w:rsidP="007D663F">
      <w:pPr>
        <w:pStyle w:val="NCEAbodytext"/>
      </w:pPr>
      <w:r w:rsidRPr="00D5350B">
        <w:t xml:space="preserve">You will be assessed on the quality of your </w:t>
      </w:r>
      <w:r>
        <w:t>speaking, which includes the way you:</w:t>
      </w:r>
    </w:p>
    <w:p w14:paraId="45F97B95" w14:textId="77777777" w:rsidR="007019C7" w:rsidRDefault="0085250C" w:rsidP="007D663F">
      <w:pPr>
        <w:pStyle w:val="NCEAbullets"/>
      </w:pPr>
      <w:r>
        <w:t>u</w:t>
      </w:r>
      <w:r w:rsidR="007D663F" w:rsidRPr="00F32497">
        <w:t xml:space="preserve">se language to communicate information, ideas </w:t>
      </w:r>
      <w:r w:rsidR="007019C7">
        <w:t>and express and justify opinions</w:t>
      </w:r>
    </w:p>
    <w:p w14:paraId="0F06DDA5" w14:textId="741175E0" w:rsidR="007D663F" w:rsidRPr="00F32497" w:rsidRDefault="0085250C" w:rsidP="007D663F">
      <w:pPr>
        <w:pStyle w:val="NCEAbullets"/>
      </w:pPr>
      <w:r>
        <w:t>c</w:t>
      </w:r>
      <w:r w:rsidR="00723722">
        <w:t>onnect and d</w:t>
      </w:r>
      <w:r w:rsidR="007D663F">
        <w:t xml:space="preserve">evelop your ideas using explanations, relevant details and examples </w:t>
      </w:r>
      <w:r w:rsidR="009755EB">
        <w:t>in a deliberate/well-planned</w:t>
      </w:r>
      <w:r w:rsidR="00723722">
        <w:t xml:space="preserve"> way</w:t>
      </w:r>
      <w:r w:rsidR="68C9D17F">
        <w:t>,</w:t>
      </w:r>
      <w:r w:rsidR="18297EE5">
        <w:t xml:space="preserve"> </w:t>
      </w:r>
      <w:r w:rsidR="68C9D17F">
        <w:t>e</w:t>
      </w:r>
      <w:r w:rsidR="00723722">
        <w:t>ffectively u</w:t>
      </w:r>
      <w:r w:rsidR="007D663F">
        <w:t xml:space="preserve">se language </w:t>
      </w:r>
      <w:r w:rsidR="00723722">
        <w:t xml:space="preserve">features </w:t>
      </w:r>
      <w:r w:rsidR="007D663F">
        <w:t xml:space="preserve">appropriate to the task </w:t>
      </w:r>
    </w:p>
    <w:p w14:paraId="1571C69B" w14:textId="77777777" w:rsidR="007D663F" w:rsidRPr="00F32497" w:rsidRDefault="0085250C" w:rsidP="007D663F">
      <w:pPr>
        <w:pStyle w:val="NCEAbullets"/>
      </w:pPr>
      <w:r>
        <w:t>s</w:t>
      </w:r>
      <w:r w:rsidR="007D663F" w:rsidRPr="00F32497">
        <w:t>peak clearly and audibly using natural pronunciation, stress, rhythm</w:t>
      </w:r>
      <w:r w:rsidR="007D663F">
        <w:t>,</w:t>
      </w:r>
      <w:r w:rsidR="007D663F" w:rsidRPr="00F32497">
        <w:t xml:space="preserve"> and intonation</w:t>
      </w:r>
    </w:p>
    <w:p w14:paraId="48DCDC9C" w14:textId="77777777" w:rsidR="007D663F" w:rsidRDefault="0085250C" w:rsidP="007D663F">
      <w:pPr>
        <w:pStyle w:val="NCEAbullets"/>
      </w:pPr>
      <w:r>
        <w:t>s</w:t>
      </w:r>
      <w:r w:rsidR="007D663F" w:rsidRPr="00F32497">
        <w:t>peak confidently without significant pauses</w:t>
      </w:r>
      <w:r w:rsidR="007D663F">
        <w:t xml:space="preserve"> </w:t>
      </w:r>
    </w:p>
    <w:p w14:paraId="5C081E44" w14:textId="77777777" w:rsidR="00723722" w:rsidRPr="00F32497" w:rsidRDefault="0085250C" w:rsidP="007D663F">
      <w:pPr>
        <w:pStyle w:val="NCEAbullets"/>
      </w:pPr>
      <w:r>
        <w:t>u</w:t>
      </w:r>
      <w:r w:rsidR="00723722">
        <w:t>se some appropriate body language such as eye contact, gestures, movement</w:t>
      </w:r>
      <w:r w:rsidR="009755EB">
        <w:t>,</w:t>
      </w:r>
      <w:r w:rsidR="00723722">
        <w:t xml:space="preserve"> or intonation to make your speaking interesting</w:t>
      </w:r>
    </w:p>
    <w:p w14:paraId="3E7E0F7D" w14:textId="77777777" w:rsidR="00F65BA9" w:rsidRDefault="0085250C" w:rsidP="00F317FF">
      <w:pPr>
        <w:numPr>
          <w:ilvl w:val="0"/>
          <w:numId w:val="13"/>
        </w:numPr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0"/>
          <w:lang w:eastAsia="en-NZ"/>
        </w:rPr>
      </w:pPr>
      <w:r>
        <w:rPr>
          <w:rFonts w:cs="Arial"/>
          <w:szCs w:val="20"/>
          <w:lang w:eastAsia="en-NZ"/>
        </w:rPr>
        <w:t>u</w:t>
      </w:r>
      <w:r w:rsidR="009755EB">
        <w:rPr>
          <w:rFonts w:cs="Arial"/>
          <w:szCs w:val="20"/>
          <w:lang w:eastAsia="en-NZ"/>
        </w:rPr>
        <w:t>se</w:t>
      </w:r>
      <w:r w:rsidR="00F65BA9" w:rsidRPr="00E83D51">
        <w:rPr>
          <w:rFonts w:cs="Arial"/>
          <w:szCs w:val="20"/>
          <w:lang w:eastAsia="en-NZ"/>
        </w:rPr>
        <w:t xml:space="preserve"> language with accuracy</w:t>
      </w:r>
      <w:r w:rsidR="002E26E4">
        <w:rPr>
          <w:rFonts w:cs="Arial"/>
          <w:szCs w:val="20"/>
          <w:lang w:eastAsia="en-NZ"/>
        </w:rPr>
        <w:t>.</w:t>
      </w:r>
    </w:p>
    <w:p w14:paraId="052500C3" w14:textId="77777777" w:rsidR="009C08E1" w:rsidRPr="00391752" w:rsidRDefault="009C08E1" w:rsidP="009C08E1">
      <w:pPr>
        <w:keepNext/>
        <w:spacing w:before="240" w:after="180"/>
        <w:rPr>
          <w:rFonts w:cs="Arial"/>
          <w:b/>
          <w:sz w:val="28"/>
          <w:szCs w:val="20"/>
          <w:lang w:val="en-GB" w:eastAsia="en-NZ"/>
        </w:rPr>
      </w:pPr>
      <w:r w:rsidRPr="7862295D">
        <w:rPr>
          <w:rFonts w:cs="Arial"/>
          <w:b/>
          <w:bCs/>
          <w:sz w:val="28"/>
          <w:szCs w:val="28"/>
          <w:lang w:val="en-GB" w:eastAsia="en-NZ"/>
        </w:rPr>
        <w:t>Resources</w:t>
      </w:r>
    </w:p>
    <w:p w14:paraId="2F8324B2" w14:textId="0A7BE188" w:rsidR="04DEB259" w:rsidRDefault="04DEB259" w:rsidP="7862295D">
      <w:pPr>
        <w:pStyle w:val="NCEAbodytext"/>
        <w:rPr>
          <w:rFonts w:eastAsia="Arial"/>
          <w:szCs w:val="22"/>
          <w:lang w:val="en-GB"/>
        </w:rPr>
      </w:pPr>
      <w:r w:rsidRPr="7862295D">
        <w:rPr>
          <w:rFonts w:eastAsia="Arial"/>
          <w:color w:val="000000" w:themeColor="text1"/>
          <w:szCs w:val="22"/>
        </w:rPr>
        <w:t>Video recording devices.</w:t>
      </w:r>
    </w:p>
    <w:p w14:paraId="0B3DEA10" w14:textId="77777777" w:rsidR="009C08E1" w:rsidRDefault="009C08E1" w:rsidP="002E26E4">
      <w:pPr>
        <w:spacing w:before="120" w:after="120"/>
        <w:rPr>
          <w:rFonts w:cs="Arial"/>
          <w:szCs w:val="22"/>
          <w:lang w:val="en-GB"/>
        </w:rPr>
      </w:pPr>
      <w:r w:rsidRPr="00391752">
        <w:rPr>
          <w:rFonts w:cs="Arial"/>
          <w:szCs w:val="22"/>
          <w:lang w:val="en-GB"/>
        </w:rPr>
        <w:t>Computer/data projector if required</w:t>
      </w:r>
      <w:r w:rsidR="00146557">
        <w:rPr>
          <w:rFonts w:cs="Arial"/>
          <w:szCs w:val="22"/>
          <w:lang w:val="en-GB"/>
        </w:rPr>
        <w:t>.</w:t>
      </w:r>
    </w:p>
    <w:p w14:paraId="614910A6" w14:textId="77777777" w:rsidR="002E26E4" w:rsidRPr="00391752" w:rsidRDefault="002E26E4" w:rsidP="002E26E4">
      <w:pPr>
        <w:spacing w:before="120" w:after="120"/>
        <w:rPr>
          <w:rFonts w:cs="Arial"/>
          <w:szCs w:val="22"/>
          <w:lang w:val="en-GB"/>
        </w:rPr>
      </w:pPr>
    </w:p>
    <w:p w14:paraId="4B1089EB" w14:textId="77777777" w:rsidR="00391752" w:rsidRPr="00391752" w:rsidRDefault="00391752" w:rsidP="009C08E1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0"/>
          <w:lang w:val="en-GB" w:eastAsia="en-NZ"/>
        </w:rPr>
        <w:sectPr w:rsidR="00391752" w:rsidRPr="00391752" w:rsidSect="00391752">
          <w:headerReference w:type="even" r:id="rId20"/>
          <w:headerReference w:type="default" r:id="rId21"/>
          <w:footerReference w:type="even" r:id="rId22"/>
          <w:headerReference w:type="first" r:id="rId23"/>
          <w:footerReference w:type="first" r:id="rId24"/>
          <w:pgSz w:w="11907" w:h="16840" w:code="9"/>
          <w:pgMar w:top="1440" w:right="1797" w:bottom="1440" w:left="1797" w:header="720" w:footer="720" w:gutter="0"/>
          <w:cols w:space="720"/>
          <w:rtlGutter/>
        </w:sectPr>
      </w:pPr>
    </w:p>
    <w:p w14:paraId="5487DF80" w14:textId="77777777" w:rsidR="00391752" w:rsidRPr="00391752" w:rsidRDefault="00391752" w:rsidP="00391752">
      <w:pPr>
        <w:keepNext/>
        <w:spacing w:before="240" w:after="180"/>
        <w:rPr>
          <w:rFonts w:cs="Arial"/>
          <w:b/>
          <w:sz w:val="28"/>
          <w:szCs w:val="20"/>
          <w:lang w:val="en-GB" w:eastAsia="en-NZ"/>
        </w:rPr>
      </w:pPr>
      <w:r w:rsidRPr="00391752">
        <w:rPr>
          <w:rFonts w:cs="Arial"/>
          <w:b/>
          <w:sz w:val="28"/>
          <w:szCs w:val="20"/>
          <w:lang w:val="en-GB" w:eastAsia="en-NZ"/>
        </w:rPr>
        <w:lastRenderedPageBreak/>
        <w:t xml:space="preserve">Assessment schedule: Te Reo Māori 91285 </w:t>
      </w:r>
      <w:r w:rsidR="002E26E4">
        <w:rPr>
          <w:rFonts w:cs="Arial"/>
          <w:b/>
          <w:sz w:val="28"/>
          <w:szCs w:val="20"/>
          <w:lang w:val="en-GB" w:eastAsia="en-NZ"/>
        </w:rPr>
        <w:t xml:space="preserve">- </w:t>
      </w:r>
      <w:r w:rsidRPr="00391752">
        <w:rPr>
          <w:rFonts w:cs="Arial"/>
          <w:sz w:val="28"/>
          <w:szCs w:val="20"/>
          <w:lang w:val="en-GB" w:eastAsia="en-NZ"/>
        </w:rPr>
        <w:t>‘</w:t>
      </w:r>
      <w:r w:rsidR="0059617D">
        <w:rPr>
          <w:rFonts w:ascii="Helvetica" w:hAnsi="Helvetica" w:cs="Helvetica"/>
          <w:b/>
          <w:sz w:val="28"/>
          <w:szCs w:val="20"/>
          <w:lang w:val="en-GB" w:eastAsia="en-NZ"/>
        </w:rPr>
        <w:t>He kete kō</w:t>
      </w:r>
      <w:r w:rsidRPr="00391752">
        <w:rPr>
          <w:rFonts w:ascii="Helvetica" w:hAnsi="Helvetica" w:cs="Helvetica"/>
          <w:b/>
          <w:sz w:val="28"/>
          <w:szCs w:val="20"/>
          <w:lang w:val="en-GB" w:eastAsia="en-NZ"/>
        </w:rPr>
        <w:t>rero’</w:t>
      </w: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4651"/>
        <w:gridCol w:w="4651"/>
        <w:gridCol w:w="4648"/>
      </w:tblGrid>
      <w:tr w:rsidR="00391752" w:rsidRPr="00391752" w14:paraId="72151C68" w14:textId="77777777" w:rsidTr="5B41C335">
        <w:tc>
          <w:tcPr>
            <w:tcW w:w="1667" w:type="pct"/>
          </w:tcPr>
          <w:p w14:paraId="7B961740" w14:textId="77777777" w:rsidR="00391752" w:rsidRPr="00391752" w:rsidRDefault="00391752" w:rsidP="00391752">
            <w:pPr>
              <w:spacing w:before="60" w:after="60"/>
              <w:jc w:val="center"/>
              <w:rPr>
                <w:rFonts w:cs="Arial"/>
                <w:b/>
                <w:sz w:val="20"/>
                <w:szCs w:val="22"/>
                <w:lang w:val="en-GB" w:eastAsia="en-NZ"/>
              </w:rPr>
            </w:pPr>
            <w:r w:rsidRPr="00391752">
              <w:rPr>
                <w:rFonts w:cs="Arial"/>
                <w:b/>
                <w:sz w:val="20"/>
                <w:szCs w:val="22"/>
                <w:lang w:val="en-GB" w:eastAsia="en-NZ"/>
              </w:rPr>
              <w:t xml:space="preserve">Evidence/Judgements for Achievement </w:t>
            </w:r>
          </w:p>
        </w:tc>
        <w:tc>
          <w:tcPr>
            <w:tcW w:w="1667" w:type="pct"/>
          </w:tcPr>
          <w:p w14:paraId="4806E5B7" w14:textId="77777777" w:rsidR="00391752" w:rsidRPr="00391752" w:rsidRDefault="00391752" w:rsidP="00391752">
            <w:pPr>
              <w:spacing w:before="60" w:after="60"/>
              <w:jc w:val="center"/>
              <w:rPr>
                <w:rFonts w:cs="Arial"/>
                <w:b/>
                <w:sz w:val="20"/>
                <w:szCs w:val="22"/>
                <w:lang w:val="en-GB" w:eastAsia="en-NZ"/>
              </w:rPr>
            </w:pPr>
            <w:r w:rsidRPr="00391752">
              <w:rPr>
                <w:rFonts w:cs="Arial"/>
                <w:b/>
                <w:sz w:val="20"/>
                <w:szCs w:val="22"/>
                <w:lang w:val="en-GB" w:eastAsia="en-NZ"/>
              </w:rPr>
              <w:t>Evidence/Judgements for Achievement with Merit</w:t>
            </w:r>
          </w:p>
        </w:tc>
        <w:tc>
          <w:tcPr>
            <w:tcW w:w="1667" w:type="pct"/>
          </w:tcPr>
          <w:p w14:paraId="4BA773DF" w14:textId="77777777" w:rsidR="00391752" w:rsidRPr="00391752" w:rsidRDefault="00391752" w:rsidP="00391752">
            <w:pPr>
              <w:spacing w:before="60" w:after="60"/>
              <w:jc w:val="center"/>
              <w:rPr>
                <w:rFonts w:cs="Arial"/>
                <w:b/>
                <w:sz w:val="20"/>
                <w:szCs w:val="22"/>
                <w:lang w:val="en-GB" w:eastAsia="en-NZ"/>
              </w:rPr>
            </w:pPr>
            <w:r w:rsidRPr="00391752">
              <w:rPr>
                <w:rFonts w:cs="Arial"/>
                <w:b/>
                <w:sz w:val="20"/>
                <w:szCs w:val="22"/>
                <w:lang w:val="en-GB" w:eastAsia="en-NZ"/>
              </w:rPr>
              <w:t>Evidence/Judgements for Achievement with Excellence</w:t>
            </w:r>
          </w:p>
        </w:tc>
      </w:tr>
      <w:tr w:rsidR="00391752" w:rsidRPr="00391752" w14:paraId="5C6B3176" w14:textId="77777777" w:rsidTr="5B41C335">
        <w:tc>
          <w:tcPr>
            <w:tcW w:w="1667" w:type="pct"/>
          </w:tcPr>
          <w:p w14:paraId="2EEFBF4A" w14:textId="77777777" w:rsidR="001B6343" w:rsidRPr="002E26E4" w:rsidRDefault="001B6343" w:rsidP="00E86843">
            <w:pPr>
              <w:pStyle w:val="NCEAtablebody"/>
            </w:pPr>
            <w:r w:rsidRPr="002E26E4">
              <w:t>Kōrero kia whakamahi i te reo o te ao torotoro.</w:t>
            </w:r>
          </w:p>
          <w:p w14:paraId="3E8A36F3" w14:textId="77777777" w:rsidR="00CD6674" w:rsidRDefault="004A6C27" w:rsidP="00E86843">
            <w:pPr>
              <w:pStyle w:val="NCEAtablebody"/>
            </w:pPr>
            <w:r w:rsidRPr="00E86843">
              <w:t xml:space="preserve">The student uses te reo Māori to speak on a range </w:t>
            </w:r>
            <w:r w:rsidR="00083107">
              <w:t xml:space="preserve">of topics </w:t>
            </w:r>
            <w:r w:rsidRPr="00E86843">
              <w:t>from the exploratory world by:</w:t>
            </w:r>
          </w:p>
          <w:p w14:paraId="576AE38A" w14:textId="77777777" w:rsidR="00CD6674" w:rsidRPr="00E86843" w:rsidRDefault="00E86843" w:rsidP="00631FD1">
            <w:pPr>
              <w:pStyle w:val="NCEAtablebullet"/>
            </w:pPr>
            <w:r>
              <w:t>p</w:t>
            </w:r>
            <w:r w:rsidR="00CD6674" w:rsidRPr="00E86843">
              <w:t xml:space="preserve">roviding </w:t>
            </w:r>
            <w:r w:rsidR="00D06B87">
              <w:t>a minimum of two</w:t>
            </w:r>
            <w:r w:rsidR="00CD6674" w:rsidRPr="00E86843">
              <w:t xml:space="preserve"> examples of speaking </w:t>
            </w:r>
            <w:r w:rsidR="0059617D">
              <w:t>in te reo Mā</w:t>
            </w:r>
            <w:r w:rsidR="006C5427" w:rsidRPr="00E86843">
              <w:t xml:space="preserve">ori </w:t>
            </w:r>
            <w:r w:rsidR="00CD6674" w:rsidRPr="00E86843">
              <w:t>from a range of different contexts and for different purposes</w:t>
            </w:r>
          </w:p>
          <w:p w14:paraId="3AA8081D" w14:textId="6FFCDEE9" w:rsidR="00631FD1" w:rsidRDefault="53A53D58" w:rsidP="00631FD1">
            <w:pPr>
              <w:pStyle w:val="NCEAtablebullet"/>
            </w:pPr>
            <w:r>
              <w:t>s</w:t>
            </w:r>
            <w:r w:rsidR="23B20FEF">
              <w:t xml:space="preserve">peaking for a </w:t>
            </w:r>
            <w:r w:rsidR="26DD939F">
              <w:t>minimum of</w:t>
            </w:r>
            <w:r w:rsidR="23B20FEF">
              <w:t xml:space="preserve"> four minutes</w:t>
            </w:r>
            <w:r>
              <w:t xml:space="preserve"> across the </w:t>
            </w:r>
            <w:r w:rsidR="00130643">
              <w:t xml:space="preserve">two </w:t>
            </w:r>
            <w:r>
              <w:t>examples</w:t>
            </w:r>
            <w:r w:rsidR="54ED90D2">
              <w:t xml:space="preserve"> in audible and understandable language</w:t>
            </w:r>
          </w:p>
          <w:p w14:paraId="5B4C185A" w14:textId="77777777" w:rsidR="00631FD1" w:rsidRDefault="00631FD1" w:rsidP="00631FD1">
            <w:pPr>
              <w:pStyle w:val="NCEAtablebullet"/>
            </w:pPr>
            <w:r>
              <w:t>expressing ideas/information/opinion relevant to the task</w:t>
            </w:r>
            <w:r w:rsidRPr="00E86843">
              <w:t xml:space="preserve">using some language features such as imagery, comparisons, kīwaha, </w:t>
            </w:r>
            <w:r>
              <w:t xml:space="preserve">or </w:t>
            </w:r>
            <w:r w:rsidRPr="00E86843">
              <w:t>whakataukī relevant to the task</w:t>
            </w:r>
          </w:p>
          <w:p w14:paraId="114F0A0B" w14:textId="77777777" w:rsidR="00631FD1" w:rsidRDefault="00631FD1" w:rsidP="00631FD1">
            <w:pPr>
              <w:pStyle w:val="NCEAtablebullet"/>
            </w:pPr>
            <w:r w:rsidRPr="008C0F16">
              <w:t>using some appropriate body language such as actions, gestures, movements and intonation to e</w:t>
            </w:r>
            <w:r>
              <w:t>nhance speaking</w:t>
            </w:r>
          </w:p>
          <w:p w14:paraId="2040F734" w14:textId="77777777" w:rsidR="00631FD1" w:rsidRPr="00E86843" w:rsidRDefault="11B80D9A" w:rsidP="00631FD1">
            <w:pPr>
              <w:pStyle w:val="NCEAtablebullet"/>
            </w:pPr>
            <w:r>
              <w:t>demonstrating use of Curriculum Level 7 communication skills, language, and cultural knowledge that are a</w:t>
            </w:r>
            <w:r w:rsidR="7AD46844">
              <w:t xml:space="preserve">ppropriate for the task and </w:t>
            </w:r>
            <w:r>
              <w:t>intended audience</w:t>
            </w:r>
          </w:p>
          <w:p w14:paraId="20596461" w14:textId="16C768C2" w:rsidR="212AAF4A" w:rsidRDefault="212AAF4A" w:rsidP="5B41C335">
            <w:pPr>
              <w:pStyle w:val="NCEAtablebullet"/>
            </w:pPr>
            <w:r>
              <w:t xml:space="preserve">Despite inconsistencies, the student is generally successful in communicating information and expressing ideas and opinions. </w:t>
            </w:r>
          </w:p>
          <w:p w14:paraId="775849FF" w14:textId="77777777" w:rsidR="00631FD1" w:rsidRDefault="00631FD1" w:rsidP="00631FD1">
            <w:pPr>
              <w:pStyle w:val="NCEAtablebullet"/>
              <w:numPr>
                <w:ilvl w:val="0"/>
                <w:numId w:val="0"/>
              </w:numPr>
              <w:ind w:left="284"/>
            </w:pPr>
          </w:p>
          <w:p w14:paraId="78AABA81" w14:textId="77777777" w:rsidR="00020CE4" w:rsidRPr="00020CE4" w:rsidRDefault="00020CE4" w:rsidP="00020CE4">
            <w:pPr>
              <w:pStyle w:val="NCEAtablebody"/>
            </w:pPr>
            <w:r w:rsidRPr="00020CE4">
              <w:t>For example, the student writes for the presentation:</w:t>
            </w:r>
          </w:p>
          <w:p w14:paraId="48C1DE00" w14:textId="77777777" w:rsidR="00391752" w:rsidRPr="00020CE4" w:rsidRDefault="00020CE4" w:rsidP="00020CE4">
            <w:pPr>
              <w:pStyle w:val="NCEAtablebody"/>
              <w:rPr>
                <w:i/>
              </w:rPr>
            </w:pPr>
            <w:r>
              <w:rPr>
                <w:i/>
              </w:rPr>
              <w:t xml:space="preserve">Ko Rarotonga tētahi wāhi pai hei wāhi whakatā. </w:t>
            </w:r>
            <w:r w:rsidR="00391752" w:rsidRPr="00020CE4">
              <w:rPr>
                <w:i/>
              </w:rPr>
              <w:t xml:space="preserve">He aha ai? He nui ngā take. Ko tētahi take, kei reira </w:t>
            </w:r>
            <w:r w:rsidRPr="00020CE4">
              <w:rPr>
                <w:i/>
              </w:rPr>
              <w:t>te oneone ataāhua. E ai ki te ipurangi he mahana i ngā wā katoa</w:t>
            </w:r>
            <w:r w:rsidR="00391752" w:rsidRPr="00020CE4">
              <w:rPr>
                <w:i/>
              </w:rPr>
              <w:t>.</w:t>
            </w:r>
          </w:p>
          <w:p w14:paraId="506E78A5" w14:textId="77777777" w:rsidR="00391752" w:rsidRPr="006B0433" w:rsidRDefault="00391752" w:rsidP="00E86843">
            <w:pPr>
              <w:rPr>
                <w:sz w:val="20"/>
                <w:szCs w:val="20"/>
              </w:rPr>
            </w:pPr>
          </w:p>
          <w:p w14:paraId="39173931" w14:textId="77777777" w:rsidR="00391752" w:rsidRPr="00E86843" w:rsidRDefault="006B0433" w:rsidP="00E86843">
            <w:r w:rsidRPr="006B0433">
              <w:rPr>
                <w:rFonts w:cs="Arial"/>
                <w:i/>
                <w:color w:val="FF0000"/>
                <w:sz w:val="20"/>
                <w:szCs w:val="20"/>
              </w:rPr>
              <w:t>The examples above are indicative samples only.</w:t>
            </w:r>
          </w:p>
        </w:tc>
        <w:tc>
          <w:tcPr>
            <w:tcW w:w="1667" w:type="pct"/>
          </w:tcPr>
          <w:p w14:paraId="4AF9F22E" w14:textId="77777777" w:rsidR="001B6343" w:rsidRPr="002E26E4" w:rsidRDefault="001B6343" w:rsidP="00E86843">
            <w:pPr>
              <w:pStyle w:val="NCEAtablebody"/>
            </w:pPr>
            <w:r w:rsidRPr="002E26E4">
              <w:lastRenderedPageBreak/>
              <w:t>Kōrero kia whai kiko i te reo o te ao torotoro.</w:t>
            </w:r>
          </w:p>
          <w:p w14:paraId="71CC9F55" w14:textId="77777777" w:rsidR="004A6C27" w:rsidRPr="00E86843" w:rsidRDefault="004A6C27" w:rsidP="00E86843">
            <w:pPr>
              <w:pStyle w:val="NCEAtablebody"/>
            </w:pPr>
            <w:r w:rsidRPr="00E86843">
              <w:t>The student uses te reo Māori to speak convincingly on a range of topics from the exploratory world by:</w:t>
            </w:r>
          </w:p>
          <w:p w14:paraId="52096ACD" w14:textId="77777777" w:rsidR="00CA3D67" w:rsidRPr="00E86843" w:rsidRDefault="00E86843" w:rsidP="00A0457E">
            <w:pPr>
              <w:pStyle w:val="NCEAtablebullet"/>
            </w:pPr>
            <w:r>
              <w:t>p</w:t>
            </w:r>
            <w:r w:rsidR="00CA3D67" w:rsidRPr="00E86843">
              <w:t xml:space="preserve">roviding </w:t>
            </w:r>
            <w:r w:rsidR="00D06B87">
              <w:t xml:space="preserve">a minimum of two </w:t>
            </w:r>
            <w:r w:rsidR="00CA3D67" w:rsidRPr="00E86843">
              <w:t xml:space="preserve">examples of speaking </w:t>
            </w:r>
            <w:r w:rsidR="006C5427" w:rsidRPr="00E86843">
              <w:t>in te reo M</w:t>
            </w:r>
            <w:r w:rsidR="0059617D">
              <w:t>ā</w:t>
            </w:r>
            <w:r w:rsidR="006C5427" w:rsidRPr="00E86843">
              <w:t xml:space="preserve">ori </w:t>
            </w:r>
            <w:r w:rsidR="00CA3D67" w:rsidRPr="00E86843">
              <w:t>from a range of different contexts and for different purposes</w:t>
            </w:r>
          </w:p>
          <w:p w14:paraId="4E531C1B" w14:textId="56955ECD" w:rsidR="00E86843" w:rsidRDefault="53A53D58" w:rsidP="00A0457E">
            <w:pPr>
              <w:pStyle w:val="NCEAtablebullet"/>
            </w:pPr>
            <w:r>
              <w:t xml:space="preserve">speaking for a </w:t>
            </w:r>
            <w:r w:rsidR="347CC0A2">
              <w:t>minimum of</w:t>
            </w:r>
            <w:r>
              <w:t xml:space="preserve"> four minutes across the </w:t>
            </w:r>
            <w:r w:rsidR="00130643">
              <w:t xml:space="preserve">two </w:t>
            </w:r>
            <w:r>
              <w:t>examples</w:t>
            </w:r>
            <w:r w:rsidR="005D49C8">
              <w:t>, in audible and understandable language</w:t>
            </w:r>
          </w:p>
          <w:p w14:paraId="656A0548" w14:textId="77777777" w:rsidR="00A0457E" w:rsidRDefault="00A0457E" w:rsidP="00A0457E">
            <w:pPr>
              <w:pStyle w:val="NCEAtablebullet"/>
              <w:rPr>
                <w:rFonts w:eastAsiaTheme="minorEastAsia"/>
              </w:rPr>
            </w:pPr>
            <w:r w:rsidRPr="00A0457E">
              <w:rPr>
                <w:rFonts w:eastAsiaTheme="minorEastAsia"/>
              </w:rPr>
              <w:t>showing development of the information and ideas included, giving examples and explanations, and justifying opinions</w:t>
            </w:r>
          </w:p>
          <w:p w14:paraId="2F599451" w14:textId="77777777" w:rsidR="00A0457E" w:rsidRDefault="00A0457E" w:rsidP="00A0457E">
            <w:pPr>
              <w:pStyle w:val="NCEAtablebullet"/>
              <w:rPr>
                <w:rFonts w:eastAsiaTheme="minorEastAsia"/>
              </w:rPr>
            </w:pPr>
            <w:r w:rsidRPr="00A0457E">
              <w:rPr>
                <w:rFonts w:eastAsiaTheme="minorEastAsia"/>
              </w:rPr>
              <w:t>deliberately using language features such as imagery, comparisons, kīwaha, whakataukī relevant to the task</w:t>
            </w:r>
          </w:p>
          <w:p w14:paraId="1A9BB641" w14:textId="77777777" w:rsidR="00A0457E" w:rsidRPr="00A0457E" w:rsidRDefault="00A0457E" w:rsidP="00A0457E">
            <w:pPr>
              <w:pStyle w:val="NCEAtablebullet"/>
              <w:rPr>
                <w:rFonts w:eastAsiaTheme="minorEastAsia"/>
              </w:rPr>
            </w:pPr>
            <w:r w:rsidRPr="00A0457E">
              <w:rPr>
                <w:rFonts w:eastAsiaTheme="minorEastAsia"/>
              </w:rPr>
              <w:t>using body language such as actions, gestures, movements and intonation to enhance speaking</w:t>
            </w:r>
          </w:p>
          <w:p w14:paraId="6A6C537F" w14:textId="7BA23D4B" w:rsidR="00A0457E" w:rsidRPr="00A0457E" w:rsidRDefault="5160F4FB" w:rsidP="5B41C335">
            <w:pPr>
              <w:pStyle w:val="NCEAtablebullet"/>
              <w:rPr>
                <w:rFonts w:ascii="Calibri" w:eastAsiaTheme="minorEastAsia" w:hAnsi="Calibri"/>
                <w:color w:val="000000" w:themeColor="text1"/>
              </w:rPr>
            </w:pPr>
            <w:r w:rsidRPr="5B41C335">
              <w:rPr>
                <w:rFonts w:eastAsiaTheme="minorEastAsia"/>
              </w:rPr>
              <w:t>demonstrating use of Curriculum Level 7 communication skills, language, and cultural knowledge that are a</w:t>
            </w:r>
            <w:r w:rsidR="6D4F2DB0" w:rsidRPr="5B41C335">
              <w:rPr>
                <w:rFonts w:eastAsiaTheme="minorEastAsia"/>
              </w:rPr>
              <w:t xml:space="preserve">ppropriate for the task and </w:t>
            </w:r>
            <w:r w:rsidRPr="5B41C335">
              <w:rPr>
                <w:rFonts w:eastAsiaTheme="minorEastAsia"/>
              </w:rPr>
              <w:t>intended audience</w:t>
            </w:r>
          </w:p>
          <w:p w14:paraId="206F1420" w14:textId="343FDD92" w:rsidR="00A0457E" w:rsidRPr="00A0457E" w:rsidRDefault="5160F4FB" w:rsidP="5B41C335">
            <w:pPr>
              <w:pStyle w:val="NCEAtablebullet"/>
              <w:rPr>
                <w:rFonts w:eastAsia="Arial" w:cs="Arial"/>
                <w:color w:val="000000" w:themeColor="text1"/>
              </w:rPr>
            </w:pPr>
            <w:r w:rsidRPr="5B41C335">
              <w:rPr>
                <w:rFonts w:eastAsia="Arial" w:cs="Arial"/>
                <w:color w:val="000000" w:themeColor="text1"/>
              </w:rPr>
              <w:t xml:space="preserve">The </w:t>
            </w:r>
            <w:r w:rsidR="4D4AE4F0" w:rsidRPr="5B41C335">
              <w:rPr>
                <w:rFonts w:eastAsia="Arial" w:cs="Arial"/>
                <w:color w:val="000000" w:themeColor="text1"/>
              </w:rPr>
              <w:t>student</w:t>
            </w:r>
            <w:r w:rsidRPr="5B41C335">
              <w:rPr>
                <w:rFonts w:eastAsia="Arial" w:cs="Arial"/>
                <w:color w:val="000000" w:themeColor="text1"/>
              </w:rPr>
              <w:t xml:space="preserve"> communicates their ideas, using a range of language that is fit for purpose and intended audience. Inconsistencies do not significantly interfere with the meaning or the interaction.</w:t>
            </w:r>
          </w:p>
          <w:p w14:paraId="6063C80B" w14:textId="77777777" w:rsidR="00CA3D67" w:rsidRPr="00E86843" w:rsidRDefault="00CA3D67" w:rsidP="00E86843"/>
          <w:p w14:paraId="2BC03B13" w14:textId="77777777" w:rsidR="00020CE4" w:rsidRPr="00020CE4" w:rsidRDefault="00020CE4" w:rsidP="00020CE4">
            <w:pPr>
              <w:pStyle w:val="NCEAtablebody"/>
            </w:pPr>
            <w:r w:rsidRPr="00020CE4">
              <w:t>For example, the student writes for the presentation:</w:t>
            </w:r>
          </w:p>
          <w:p w14:paraId="08A70892" w14:textId="77777777" w:rsidR="00391752" w:rsidRDefault="00391752" w:rsidP="00020CE4">
            <w:pPr>
              <w:pStyle w:val="NCEAtablebody"/>
              <w:rPr>
                <w:i/>
              </w:rPr>
            </w:pPr>
            <w:r w:rsidRPr="00020CE4">
              <w:rPr>
                <w:i/>
              </w:rPr>
              <w:lastRenderedPageBreak/>
              <w:t>Ahakoa kāore anō ahau kia tae atu ki tēnei wāhi. Ko Rarotonga te wāhi whakatā o ōku moemoeā. Kua tae atu tōku tino hoa ki reira i tērā raumati. Ki a ia ko to oneone o Muri te wāhi ataāhua rawa atu o te ao.</w:t>
            </w:r>
          </w:p>
          <w:p w14:paraId="0B007327" w14:textId="77777777" w:rsidR="006B0433" w:rsidRDefault="006B0433" w:rsidP="00020CE4">
            <w:pPr>
              <w:pStyle w:val="NCEAtablebody"/>
              <w:rPr>
                <w:i/>
              </w:rPr>
            </w:pPr>
          </w:p>
          <w:p w14:paraId="2B4E55CB" w14:textId="77777777" w:rsidR="006B0433" w:rsidRPr="00020CE4" w:rsidRDefault="006B0433" w:rsidP="00020CE4">
            <w:pPr>
              <w:pStyle w:val="NCEAtablebody"/>
              <w:rPr>
                <w:i/>
              </w:rPr>
            </w:pPr>
            <w:r w:rsidRPr="007A43A6">
              <w:rPr>
                <w:rFonts w:cs="Arial"/>
                <w:i/>
                <w:color w:val="FF0000"/>
              </w:rPr>
              <w:t xml:space="preserve">The examples </w:t>
            </w:r>
            <w:r>
              <w:rPr>
                <w:rFonts w:cs="Arial"/>
                <w:i/>
                <w:color w:val="FF0000"/>
              </w:rPr>
              <w:t>above</w:t>
            </w:r>
            <w:r w:rsidRPr="007A43A6">
              <w:rPr>
                <w:rFonts w:cs="Arial"/>
                <w:i/>
                <w:color w:val="FF0000"/>
              </w:rPr>
              <w:t xml:space="preserve"> are indicative samples only.</w:t>
            </w:r>
          </w:p>
        </w:tc>
        <w:tc>
          <w:tcPr>
            <w:tcW w:w="1667" w:type="pct"/>
          </w:tcPr>
          <w:p w14:paraId="773E102E" w14:textId="77777777" w:rsidR="001B6343" w:rsidRPr="002E26E4" w:rsidRDefault="001B6343" w:rsidP="00E86843">
            <w:pPr>
              <w:pStyle w:val="NCEAtablebody"/>
            </w:pPr>
            <w:r w:rsidRPr="002E26E4">
              <w:lastRenderedPageBreak/>
              <w:t>Kōrero kia whai hua i te reo o te ao torotoro.</w:t>
            </w:r>
          </w:p>
          <w:p w14:paraId="22FFA0D6" w14:textId="77777777" w:rsidR="004A6C27" w:rsidRPr="00E86843" w:rsidRDefault="00E86843" w:rsidP="00E86843">
            <w:pPr>
              <w:pStyle w:val="NCEAtablebody"/>
            </w:pPr>
            <w:r>
              <w:t>T</w:t>
            </w:r>
            <w:r w:rsidR="004A6C27" w:rsidRPr="00E86843">
              <w:t xml:space="preserve">he </w:t>
            </w:r>
            <w:r w:rsidR="006B0433">
              <w:t>student</w:t>
            </w:r>
            <w:r w:rsidR="006B0433" w:rsidRPr="00E86843">
              <w:t xml:space="preserve"> </w:t>
            </w:r>
            <w:r w:rsidR="004A6C27" w:rsidRPr="00E86843">
              <w:t xml:space="preserve">uses te reo Māori to speak confidently on a range of topics from </w:t>
            </w:r>
            <w:r w:rsidR="006B0433">
              <w:t xml:space="preserve">the </w:t>
            </w:r>
            <w:r w:rsidR="004A6C27" w:rsidRPr="00E86843">
              <w:t>exploratory world by:</w:t>
            </w:r>
          </w:p>
          <w:p w14:paraId="43C9E96A" w14:textId="77777777" w:rsidR="00CA3D67" w:rsidRPr="00E86843" w:rsidRDefault="00E86843" w:rsidP="00906168">
            <w:pPr>
              <w:pStyle w:val="NCEAtablebullet"/>
            </w:pPr>
            <w:r>
              <w:t>p</w:t>
            </w:r>
            <w:r w:rsidR="00CA3D67" w:rsidRPr="00E86843">
              <w:t xml:space="preserve">roviding </w:t>
            </w:r>
            <w:r w:rsidR="00D06B87">
              <w:t>a minimum of two</w:t>
            </w:r>
            <w:r w:rsidR="00CA3D67" w:rsidRPr="00E86843">
              <w:t xml:space="preserve"> examples of speaking</w:t>
            </w:r>
            <w:r w:rsidR="0059617D">
              <w:t xml:space="preserve"> in te reo Mā</w:t>
            </w:r>
            <w:r w:rsidR="006C5427" w:rsidRPr="00E86843">
              <w:t>ori</w:t>
            </w:r>
            <w:r w:rsidR="00CA3D67" w:rsidRPr="00E86843">
              <w:t xml:space="preserve"> from a range of different contexts and for different purposes</w:t>
            </w:r>
          </w:p>
          <w:p w14:paraId="340C5FC6" w14:textId="77777777" w:rsidR="008917F9" w:rsidRDefault="00E86843" w:rsidP="00906168">
            <w:pPr>
              <w:pStyle w:val="NCEAtablebullet"/>
            </w:pPr>
            <w:r>
              <w:t>s</w:t>
            </w:r>
            <w:r w:rsidRPr="00E86843">
              <w:t>peaking for a minimum of four minutes</w:t>
            </w:r>
            <w:r>
              <w:t xml:space="preserve"> across the </w:t>
            </w:r>
            <w:r w:rsidR="00130643">
              <w:t xml:space="preserve">two </w:t>
            </w:r>
            <w:r>
              <w:t>examples</w:t>
            </w:r>
          </w:p>
          <w:p w14:paraId="59C307B8" w14:textId="77777777" w:rsidR="008917F9" w:rsidRDefault="008917F9" w:rsidP="00906168">
            <w:pPr>
              <w:pStyle w:val="NCEAtablebullet"/>
            </w:pPr>
            <w:r>
              <w:t xml:space="preserve">speaking for a minimum of four minutes across the speaking evidence in a way that captures and holds the attention of the audience </w:t>
            </w:r>
          </w:p>
          <w:p w14:paraId="2A0C010D" w14:textId="77777777" w:rsidR="008917F9" w:rsidRDefault="008917F9" w:rsidP="00906168">
            <w:pPr>
              <w:pStyle w:val="NCEAtablebullet"/>
            </w:pPr>
            <w:r>
              <w:t>showing development of the information, ideas and opinions that is controlled, integrated and sustained</w:t>
            </w:r>
          </w:p>
          <w:p w14:paraId="29911615" w14:textId="77777777" w:rsidR="008917F9" w:rsidRDefault="00012829" w:rsidP="00906168">
            <w:pPr>
              <w:pStyle w:val="NCEAtablebullet"/>
            </w:pPr>
            <w:r>
              <w:t>skilfully</w:t>
            </w:r>
            <w:r w:rsidR="008917F9" w:rsidRPr="00277B83">
              <w:t xml:space="preserve"> selecting from, and effectively using a range of language and language features such as imagery, comparisons, kīwaha, whakataukī relevant to the task</w:t>
            </w:r>
          </w:p>
          <w:p w14:paraId="3E08EC9C" w14:textId="77777777" w:rsidR="008917F9" w:rsidRDefault="008917F9" w:rsidP="00906168">
            <w:pPr>
              <w:pStyle w:val="NCEAtablebullet"/>
            </w:pPr>
            <w:r>
              <w:t xml:space="preserve">effectively using </w:t>
            </w:r>
            <w:r w:rsidRPr="00277B83">
              <w:t>body language such as actions, gestures, movements and intonation to e</w:t>
            </w:r>
            <w:r>
              <w:t xml:space="preserve">nhance the speaking </w:t>
            </w:r>
          </w:p>
          <w:p w14:paraId="7769F35C" w14:textId="77777777" w:rsidR="00906168" w:rsidRPr="00E86843" w:rsidRDefault="00906168" w:rsidP="00906168">
            <w:pPr>
              <w:pStyle w:val="NCEAtablebullet"/>
            </w:pPr>
            <w:r w:rsidRPr="00E86843">
              <w:t>demonstrating use of Curriculum Level 7 communication skills, language, and cultural knowledge that are appropriat</w:t>
            </w:r>
            <w:r>
              <w:t xml:space="preserve">e for the task and the </w:t>
            </w:r>
            <w:r w:rsidRPr="00E86843">
              <w:t>audience</w:t>
            </w:r>
          </w:p>
          <w:p w14:paraId="2AC06637" w14:textId="02255132" w:rsidR="00391752" w:rsidRPr="00E86843" w:rsidRDefault="47E854E1" w:rsidP="5B41C335">
            <w:pPr>
              <w:pStyle w:val="NCEAtablebullet"/>
            </w:pPr>
            <w:r>
              <w:t>Despite minor inconsistencies, the learner successfully communicates their ideas, using a range of language that is consistently fi</w:t>
            </w:r>
            <w:r w:rsidR="7EBD8F96">
              <w:t xml:space="preserve">t </w:t>
            </w:r>
            <w:r>
              <w:t>for purpose and audience</w:t>
            </w:r>
          </w:p>
          <w:p w14:paraId="321E048D" w14:textId="77777777" w:rsidR="004856C6" w:rsidRPr="00E86843" w:rsidRDefault="004856C6" w:rsidP="00E86843"/>
          <w:p w14:paraId="44A17462" w14:textId="77777777" w:rsidR="00020CE4" w:rsidRPr="00020CE4" w:rsidRDefault="00020CE4" w:rsidP="00020CE4">
            <w:pPr>
              <w:pStyle w:val="NCEAtablebody"/>
            </w:pPr>
            <w:r w:rsidRPr="00020CE4">
              <w:lastRenderedPageBreak/>
              <w:t>For example, the student writes for the presentation:</w:t>
            </w:r>
          </w:p>
          <w:p w14:paraId="00FAA14E" w14:textId="77777777" w:rsidR="00391752" w:rsidRDefault="00391752" w:rsidP="00020CE4">
            <w:pPr>
              <w:pStyle w:val="NCEAtablebody"/>
              <w:rPr>
                <w:i/>
              </w:rPr>
            </w:pPr>
            <w:r w:rsidRPr="00020CE4">
              <w:rPr>
                <w:i/>
              </w:rPr>
              <w:t xml:space="preserve">Ki ahau nei e kore au e whakaae ki tau whakaaro. He nui ngā wāhi whakamīharo i Aotearoa nei. Ki tōku titiro ko tēnei te wāhi rawe rawa atu ki te whakatā. E hia kē ngā wāhi, engari ko tōku tino wāhi ko te tāone o Rotorua. </w:t>
            </w:r>
          </w:p>
          <w:p w14:paraId="2A0AEEAD" w14:textId="77777777" w:rsidR="006B0433" w:rsidRDefault="006B0433" w:rsidP="00020CE4">
            <w:pPr>
              <w:pStyle w:val="NCEAtablebody"/>
              <w:rPr>
                <w:i/>
              </w:rPr>
            </w:pPr>
          </w:p>
          <w:p w14:paraId="00732550" w14:textId="77777777" w:rsidR="006B0433" w:rsidRPr="00020CE4" w:rsidRDefault="006B0433" w:rsidP="00020CE4">
            <w:pPr>
              <w:pStyle w:val="NCEAtablebody"/>
              <w:rPr>
                <w:i/>
              </w:rPr>
            </w:pPr>
            <w:r w:rsidRPr="007A43A6">
              <w:rPr>
                <w:rFonts w:cs="Arial"/>
                <w:i/>
                <w:color w:val="FF0000"/>
              </w:rPr>
              <w:t xml:space="preserve">The examples </w:t>
            </w:r>
            <w:r>
              <w:rPr>
                <w:rFonts w:cs="Arial"/>
                <w:i/>
                <w:color w:val="FF0000"/>
              </w:rPr>
              <w:t>above</w:t>
            </w:r>
            <w:r w:rsidRPr="007A43A6">
              <w:rPr>
                <w:rFonts w:cs="Arial"/>
                <w:i/>
                <w:color w:val="FF0000"/>
              </w:rPr>
              <w:t xml:space="preserve"> are indicative samples only.</w:t>
            </w:r>
          </w:p>
        </w:tc>
      </w:tr>
    </w:tbl>
    <w:p w14:paraId="17555154" w14:textId="77777777" w:rsidR="00391752" w:rsidRPr="00391752" w:rsidRDefault="00391752" w:rsidP="00391752">
      <w:pPr>
        <w:widowControl w:val="0"/>
        <w:tabs>
          <w:tab w:val="left" w:pos="397"/>
          <w:tab w:val="left" w:pos="794"/>
          <w:tab w:val="left" w:pos="1191"/>
        </w:tabs>
        <w:spacing w:before="120" w:after="120"/>
        <w:rPr>
          <w:rFonts w:cs="Arial"/>
          <w:szCs w:val="20"/>
          <w:lang w:val="en-GB" w:eastAsia="en-NZ"/>
        </w:rPr>
      </w:pPr>
      <w:r w:rsidRPr="00391752">
        <w:rPr>
          <w:rFonts w:cs="Arial"/>
          <w:szCs w:val="20"/>
          <w:lang w:val="en-GB" w:eastAsia="en-NZ"/>
        </w:rPr>
        <w:lastRenderedPageBreak/>
        <w:t>Final grades will be decided using professional judgement based on a holistic examination of the evidence provided against the criteria in the Achievement Standard.</w:t>
      </w:r>
      <w:r w:rsidRPr="00391752" w:rsidDel="00281BCE">
        <w:rPr>
          <w:rFonts w:cs="Arial"/>
          <w:szCs w:val="20"/>
          <w:lang w:val="en-GB" w:eastAsia="en-NZ"/>
        </w:rPr>
        <w:t xml:space="preserve"> </w:t>
      </w:r>
    </w:p>
    <w:sectPr w:rsidR="00391752" w:rsidRPr="00391752" w:rsidSect="002E26E4">
      <w:headerReference w:type="even" r:id="rId25"/>
      <w:headerReference w:type="default" r:id="rId26"/>
      <w:footerReference w:type="even" r:id="rId27"/>
      <w:headerReference w:type="first" r:id="rId28"/>
      <w:footerReference w:type="first" r:id="rId29"/>
      <w:pgSz w:w="16840" w:h="11907" w:orient="landscape" w:code="9"/>
      <w:pgMar w:top="1440" w:right="1440" w:bottom="1440" w:left="1440" w:header="720" w:footer="720" w:gutter="0"/>
      <w:cols w:space="720"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55AD80C" w14:textId="77777777" w:rsidR="00447DA2" w:rsidRDefault="00447DA2">
      <w:r>
        <w:separator/>
      </w:r>
    </w:p>
  </w:endnote>
  <w:endnote w:type="continuationSeparator" w:id="0">
    <w:p w14:paraId="4C713E32" w14:textId="77777777" w:rsidR="00447DA2" w:rsidRDefault="00447DA2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Palatino">
    <w:altName w:val="Palatino Linotype"/>
    <w:charset w:val="00"/>
    <w:family w:val="auto"/>
    <w:pitch w:val="variable"/>
    <w:sig w:usb0="03000000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rial Mäori">
    <w:altName w:val="Arial"/>
    <w:charset w:val="00"/>
    <w:family w:val="swiss"/>
    <w:pitch w:val="variable"/>
    <w:sig w:usb0="00000287" w:usb1="00000000" w:usb2="00000000" w:usb3="00000000" w:csb0="0000009F" w:csb1="00000000"/>
  </w:font>
  <w:font w:name="Lucida Grande">
    <w:altName w:val="Arial"/>
    <w:charset w:val="00"/>
    <w:family w:val="auto"/>
    <w:pitch w:val="variable"/>
    <w:sig w:usb0="E1000AEF" w:usb1="5000A1FF" w:usb2="00000000" w:usb3="00000000" w:csb0="000001B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CA85CBA" w14:textId="12337C62" w:rsidR="002539F4" w:rsidRDefault="002539F4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96640" behindDoc="0" locked="0" layoutInCell="1" allowOverlap="1" wp14:anchorId="5C376F73" wp14:editId="5D8E42F4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15340" cy="345440"/>
              <wp:effectExtent l="0" t="0" r="3810" b="0"/>
              <wp:wrapNone/>
              <wp:docPr id="728983803" name="Text Box 11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0039802" w14:textId="24EB3EDF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C376F73" id="_x0000_t202" coordsize="21600,21600" o:spt="202" path="m,l,21600r21600,l21600,xe">
              <v:stroke joinstyle="miter"/>
              <v:path gradientshapeok="t" o:connecttype="rect"/>
            </v:shapetype>
            <v:shape id="Text Box 11" o:spid="_x0000_s1027" type="#_x0000_t202" alt="[UNCLASSIFIED]" style="position:absolute;margin-left:0;margin-top:0;width:64.2pt;height:27.2pt;z-index:25169664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L4n2DAIAAB0EAAAOAAAAZHJzL2Uyb0RvYy54bWysU11v2jAUfZ+0/2D5fSS0MLURoWKtmCah&#10;thKt+mwch0RKfC3bkLBfv2NDYGv3NO3FObn3+n6cezy769uG7ZV1Nemcj0cpZ0pLKmq9zfnry/LL&#10;DWfOC12IhrTK+UE5fjf//GnWmUxdUUVNoSxDEu2yzuS88t5kSeJkpVrhRmSUhrMk2wqPX7tNCis6&#10;ZG+b5CpNvyYd2cJYkso5WB+OTj6P+ctSSf9Ulk551uQcvfl42nhuwpnMZyLbWmGqWp7aEP/QRStq&#10;jaLnVA/CC7az9YdUbS0tOSr9SFKbUFnWUsUZMM04fTfNuhJGxVlAjjNnmtz/Sysf92vzbJnvv1GP&#10;BQZCOuMyB2OYpy9tG77olMEPCg9n2lTvmYTxZjy9nsAj4bqeTCfAyJJcLhvr/HdFLQsg5xZbiWSJ&#10;/cr5Y+gQEmppWtZNEzfT6D8MyBksyaXDgHy/6VldoPtYOJg2VBwwlaXjwp2Ryxq1V8L5Z2GxYbQL&#10;1fonHGVDXc7phDiryP78mz3Eg3h4OeugmJxrSJqz5ofGQoK4BmAHsIlgfJtOU/j1rr0n6HCMJ2Fk&#10;hLBa3wywtNS+Qc+LUAguoSXK5XwzwHt/lC7eg1SLRQyCjozwK702MqQOfAUyX/o3Yc2JcY9VPdIg&#10;J5G9I/4YG246s9h50B+3ciHyRDk0GPd6ei9B5L//x6jLq57/AgAA//8DAFBLAwQUAAYACAAAACEA&#10;lHDBk9oAAAAEAQAADwAAAGRycy9kb3ducmV2LnhtbEyPwWrCQBCG7wXfYRmht7oxpkXSbESEniwF&#10;tZfe1t0xSZudDdmJxrfv2ku9DAz/zzffFKvRteKMfWg8KZjPEhBIxtuGKgWfh7enJYjAmqxuPaGC&#10;KwZYlZOHQufWX2iH5z1XIkIo5FpBzdzlUgZTo9Nh5jukmJ187zTHta+k7fUlwl0r0yR5kU43FC/U&#10;usNNjeZnPzgFzzt+Hz7osPga0+v3ttuYxWlrlHqcjutXEIwj/5fhph/VoYxORz+QDaJVEB/hv3nL&#10;0mUG4hjBWQayLOS9fPkLAAD//wMAUEsBAi0AFAAGAAgAAAAhALaDOJL+AAAA4QEAABMAAAAAAAAA&#10;AAAAAAAAAAAAAFtDb250ZW50X1R5cGVzXS54bWxQSwECLQAUAAYACAAAACEAOP0h/9YAAACUAQAA&#10;CwAAAAAAAAAAAAAAAAAvAQAAX3JlbHMvLnJlbHNQSwECLQAUAAYACAAAACEAei+J9gwCAAAdBAAA&#10;DgAAAAAAAAAAAAAAAAAuAgAAZHJzL2Uyb0RvYy54bWxQSwECLQAUAAYACAAAACEAlHDBk9oAAAAE&#10;AQAADwAAAAAAAAAAAAAAAABmBAAAZHJzL2Rvd25yZXYueG1sUEsFBgAAAAAEAAQA8wAAAG0FAAAA&#10;AA==&#10;" filled="f" stroked="f">
              <v:fill o:detectmouseclick="t"/>
              <v:textbox style="mso-fit-shape-to-text:t" inset="0,0,0,15pt">
                <w:txbxContent>
                  <w:p w14:paraId="00039802" w14:textId="24EB3EDF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C62E327" w14:textId="1DCCEC4E" w:rsidR="00E623D4" w:rsidRDefault="00000000">
    <w:pPr>
      <w:pStyle w:val="Footer"/>
      <w:jc w:val="right"/>
    </w:pPr>
    <w:sdt>
      <w:sdtPr>
        <w:id w:val="548187535"/>
        <w:docPartObj>
          <w:docPartGallery w:val="Page Numbers (Bottom of Page)"/>
          <w:docPartUnique/>
        </w:docPartObj>
      </w:sdtPr>
      <w:sdtContent>
        <w:sdt>
          <w:sdtPr>
            <w:id w:val="-1769616900"/>
            <w:docPartObj>
              <w:docPartGallery w:val="Page Numbers (Top of Page)"/>
              <w:docPartUnique/>
            </w:docPartObj>
          </w:sdtPr>
          <w:sdtContent>
            <w:r w:rsidR="00E623D4">
              <w:t xml:space="preserve">Page </w:t>
            </w:r>
            <w:r w:rsidR="00E623D4">
              <w:rPr>
                <w:b/>
                <w:bCs/>
                <w:sz w:val="24"/>
                <w:szCs w:val="24"/>
              </w:rPr>
              <w:fldChar w:fldCharType="begin"/>
            </w:r>
            <w:r w:rsidR="00E623D4">
              <w:rPr>
                <w:b/>
                <w:bCs/>
              </w:rPr>
              <w:instrText xml:space="preserve"> PAGE </w:instrText>
            </w:r>
            <w:r w:rsidR="00E623D4">
              <w:rPr>
                <w:b/>
                <w:bCs/>
                <w:sz w:val="24"/>
                <w:szCs w:val="24"/>
              </w:rPr>
              <w:fldChar w:fldCharType="separate"/>
            </w:r>
            <w:r w:rsidR="00E623D4">
              <w:rPr>
                <w:b/>
                <w:bCs/>
                <w:noProof/>
              </w:rPr>
              <w:t>2</w:t>
            </w:r>
            <w:r w:rsidR="00E623D4">
              <w:rPr>
                <w:b/>
                <w:bCs/>
                <w:sz w:val="24"/>
                <w:szCs w:val="24"/>
              </w:rPr>
              <w:fldChar w:fldCharType="end"/>
            </w:r>
            <w:r w:rsidR="00E623D4">
              <w:t xml:space="preserve"> of </w:t>
            </w:r>
            <w:r w:rsidR="00E623D4">
              <w:rPr>
                <w:b/>
                <w:bCs/>
                <w:sz w:val="24"/>
                <w:szCs w:val="24"/>
              </w:rPr>
              <w:fldChar w:fldCharType="begin"/>
            </w:r>
            <w:r w:rsidR="00E623D4">
              <w:rPr>
                <w:b/>
                <w:bCs/>
              </w:rPr>
              <w:instrText xml:space="preserve"> NUMPAGES  </w:instrText>
            </w:r>
            <w:r w:rsidR="00E623D4">
              <w:rPr>
                <w:b/>
                <w:bCs/>
                <w:sz w:val="24"/>
                <w:szCs w:val="24"/>
              </w:rPr>
              <w:fldChar w:fldCharType="separate"/>
            </w:r>
            <w:r w:rsidR="00E623D4">
              <w:rPr>
                <w:b/>
                <w:bCs/>
                <w:noProof/>
              </w:rPr>
              <w:t>2</w:t>
            </w:r>
            <w:r w:rsidR="00E623D4">
              <w:rPr>
                <w:b/>
                <w:bCs/>
                <w:sz w:val="24"/>
                <w:szCs w:val="24"/>
              </w:rPr>
              <w:fldChar w:fldCharType="end"/>
            </w:r>
          </w:sdtContent>
        </w:sdt>
      </w:sdtContent>
    </w:sdt>
  </w:p>
  <w:p w14:paraId="3C8AAE76" w14:textId="77777777" w:rsidR="00E623D4" w:rsidRDefault="00E623D4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176D3B" w14:textId="01804118" w:rsidR="002539F4" w:rsidRDefault="002539F4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95616" behindDoc="0" locked="0" layoutInCell="1" allowOverlap="1" wp14:anchorId="304DD44A" wp14:editId="3AB09B48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15340" cy="345440"/>
              <wp:effectExtent l="0" t="0" r="3810" b="0"/>
              <wp:wrapNone/>
              <wp:docPr id="1488456078" name="Text Box 10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BA5AD28" w14:textId="3DF094C9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04DD44A" id="_x0000_t202" coordsize="21600,21600" o:spt="202" path="m,l,21600r21600,l21600,xe">
              <v:stroke joinstyle="miter"/>
              <v:path gradientshapeok="t" o:connecttype="rect"/>
            </v:shapetype>
            <v:shape id="Text Box 10" o:spid="_x0000_s1029" type="#_x0000_t202" alt="[UNCLASSIFIED]" style="position:absolute;margin-left:0;margin-top:0;width:64.2pt;height:27.2pt;z-index:25169561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6Sm0pDQIAABwEAAAOAAAAZHJzL2Uyb0RvYy54bWysU01v2zAMvQ/YfxB0X+y0ydAacYqsRYYB&#10;QVsgHXpWZCk2IIsCpcTOfv0oOW62bqdhF/mZpPjx+LS461vDjgp9A7bk00nOmbISqsbuS/79Zf3p&#10;hjMfhK2EAatKflKe3y0/flh0rlBXUIOpFDJKYn3RuZLXIbgiy7ysVSv8BJyy5NSArQj0i/usQtFR&#10;9tZkV3n+OesAK4cglfdkfRicfJnya61keNLaq8BMyam3kE5M5y6e2XIhij0KVzfy3Ib4hy5a0Vgq&#10;+pbqQQTBDtj8kaptJIIHHSYS2gy0bqRKM9A00/zdNNtaOJVmIXK8e6PJ/7+08vG4dc/IQv8Felpg&#10;JKRzvvBkjPP0Gtv4pU4Z+YnC0xttqg9MkvFmOr+ekUeS63o2nxGmLNnlskMfvipoWQQlR9pKIksc&#10;Nz4MoWNIrGVh3RiTNmPsbwbKGS3ZpcOIQr/rWVOV/HbsfgfViYZCGPbtnVw3VHojfHgWSAumbkm0&#10;4YkObaArOZwRZzXgj7/ZYzzxTl7OOhJMyS0pmjPzzdI+orZGgCPYJTC9zec5+e2hvQeS4ZRehJMJ&#10;khWDGaFGaF9JzqtYiFzCSipX8t0I78OgXHoOUq1WKYhk5ETY2K2TMXWkK3L50r8KdGfCA23qEUY1&#10;ieId70NsvOnd6hCI/bSUSO1A5JlxkmBa6/m5RI3/+p+iLo96+RMAAP//AwBQSwMEFAAGAAgAAAAh&#10;AJRwwZPaAAAABAEAAA8AAABkcnMvZG93bnJldi54bWxMj8FqwkAQhu8F32EZobe6MaZF0mxEhJ4s&#10;BbWX3tbdMUmbnQ3Zica379pLvQwM/8833xSr0bXijH1oPCmYzxIQSMbbhioFn4e3pyWIwJqsbj2h&#10;gisGWJWTh0Ln1l9oh+c9VyJCKORaQc3c5VIGU6PTYeY7pJidfO80x7WvpO31JcJdK9MkeZFONxQv&#10;1LrDTY3mZz84Bc87fh8+6LD4GtPr97bbmMVpa5R6nI7rVxCMI/+X4aYf1aGMTkc/kA2iVRAf4b95&#10;y9JlBuIYwVkGsizkvXz5CwAA//8DAFBLAQItABQABgAIAAAAIQC2gziS/gAAAOEBAAATAAAAAAAA&#10;AAAAAAAAAAAAAABbQ29udGVudF9UeXBlc10ueG1sUEsBAi0AFAAGAAgAAAAhADj9If/WAAAAlAEA&#10;AAsAAAAAAAAAAAAAAAAALwEAAF9yZWxzLy5yZWxzUEsBAi0AFAAGAAgAAAAhALpKbSkNAgAAHAQA&#10;AA4AAAAAAAAAAAAAAAAALgIAAGRycy9lMm9Eb2MueG1sUEsBAi0AFAAGAAgAAAAhAJRwwZPaAAAA&#10;BAEAAA8AAAAAAAAAAAAAAAAAZwQAAGRycy9kb3ducmV2LnhtbFBLBQYAAAAABAAEAPMAAABuBQAA&#10;AAA=&#10;" filled="f" stroked="f">
              <v:fill o:detectmouseclick="t"/>
              <v:textbox style="mso-fit-shape-to-text:t" inset="0,0,0,15pt">
                <w:txbxContent>
                  <w:p w14:paraId="1BA5AD28" w14:textId="3DF094C9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DE944C3" w14:textId="7A8F2F43" w:rsidR="002539F4" w:rsidRDefault="002539F4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99712" behindDoc="0" locked="0" layoutInCell="1" allowOverlap="1" wp14:anchorId="62150B2F" wp14:editId="4D72C44B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15340" cy="345440"/>
              <wp:effectExtent l="0" t="0" r="3810" b="0"/>
              <wp:wrapNone/>
              <wp:docPr id="2120457827" name="Text Box 14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1C0796B" w14:textId="5FFEDD2E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2150B2F" id="_x0000_t202" coordsize="21600,21600" o:spt="202" path="m,l,21600r21600,l21600,xe">
              <v:stroke joinstyle="miter"/>
              <v:path gradientshapeok="t" o:connecttype="rect"/>
            </v:shapetype>
            <v:shape id="Text Box 14" o:spid="_x0000_s1031" type="#_x0000_t202" alt="[UNCLASSIFIED]" style="position:absolute;margin-left:0;margin-top:0;width:64.2pt;height:27.2pt;z-index:25169971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7l6wDgIAAB0EAAAOAAAAZHJzL2Uyb0RvYy54bWysU11v2jAUfZ+0/2D5fSQUmFpEqFgrpkmo&#10;rUSnPhvHIZESX8s2JOzX79ghsHV7mvbinNx7fT/OPV7cd03Njsq6inTGx6OUM6Ul5ZXeZ/z76/rT&#10;LWfOC52LmrTK+Ek5fr/8+GHRmrm6oZLqXFmGJNrNW5Px0nszTxInS9UINyKjNJwF2UZ4/Np9klvR&#10;IntTJzdp+jlpyebGklTOwfrYO/ky5i8KJf1zUTjlWZ1x9ObjaeO5C2eyXIj53gpTVvLchviHLhpR&#10;aRS9pHoUXrCDrf5I1VTSkqPCjyQ1CRVFJVWcAdOM03fTbEthVJwF5Dhzocn9v7Ty6bg1L5b57gt1&#10;WGAgpDVu7mAM83SFbcIXnTL4QeHpQpvqPJMw3o5nkyk8Eq7JdDYFRpbketlY578qalgAGbfYSiRL&#10;HDfO96FDSKilaV3VddxMrX8zIGewJNcOA/LdrmNVju4nQ/s7yk+YylK/cGfkukLtjXD+RVhsGO1C&#10;tf4ZR1FTm3E6I85Ksj/+Zg/xIB5ezlooJuMakuas/qaxkCCuAdgB7CIY36WzFH59aB4IOhzjSRgZ&#10;IazW1wMsLDVv0PMqFIJLaIlyGd8N8MH30sV7kGq1ikHQkRF+o7dGhtSBr0Dma/cmrDkz7rGqJxrk&#10;JObviO9jw01nVgcP+uNWArc9kWfKocG41/N7CSL/9T9GXV/18icAAAD//wMAUEsDBBQABgAIAAAA&#10;IQCUcMGT2gAAAAQBAAAPAAAAZHJzL2Rvd25yZXYueG1sTI/BasJAEIbvBd9hGaG3ujGmRdJsRISe&#10;LAW1l97W3TFJm50N2YnGt+/aS70MDP/PN98Uq9G14ox9aDwpmM8SEEjG24YqBZ+Ht6cliMCarG49&#10;oYIrBliVk4dC59ZfaIfnPVciQijkWkHN3OVSBlOj02HmO6SYnXzvNMe1r6Tt9SXCXSvTJHmRTjcU&#10;L9S6w02N5mc/OAXPO34fPuiw+BrT6/e225jFaWuUepyO61cQjCP/l+GmH9WhjE5HP5ANolUQH+G/&#10;ecvSZQbiGMFZBrIs5L18+QsAAP//AwBQSwECLQAUAAYACAAAACEAtoM4kv4AAADhAQAAEwAAAAAA&#10;AAAAAAAAAAAAAAAAW0NvbnRlbnRfVHlwZXNdLnhtbFBLAQItABQABgAIAAAAIQA4/SH/1gAAAJQB&#10;AAALAAAAAAAAAAAAAAAAAC8BAABfcmVscy8ucmVsc1BLAQItABQABgAIAAAAIQDN7l6wDgIAAB0E&#10;AAAOAAAAAAAAAAAAAAAAAC4CAABkcnMvZTJvRG9jLnhtbFBLAQItABQABgAIAAAAIQCUcMGT2gAA&#10;AAQBAAAPAAAAAAAAAAAAAAAAAGgEAABkcnMvZG93bnJldi54bWxQSwUGAAAAAAQABADzAAAAbwUA&#10;AAAA&#10;" filled="f" stroked="f">
              <v:fill o:detectmouseclick="t"/>
              <v:textbox style="mso-fit-shape-to-text:t" inset="0,0,0,15pt">
                <w:txbxContent>
                  <w:p w14:paraId="51C0796B" w14:textId="5FFEDD2E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F56393E" w14:textId="1109E737" w:rsidR="002539F4" w:rsidRDefault="002539F4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98688" behindDoc="0" locked="0" layoutInCell="1" allowOverlap="1" wp14:anchorId="43F7EF1D" wp14:editId="2CF9585B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15340" cy="345440"/>
              <wp:effectExtent l="0" t="0" r="3810" b="0"/>
              <wp:wrapNone/>
              <wp:docPr id="131539647" name="Text Box 13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3E8F460" w14:textId="0AF3D81A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3F7EF1D" id="_x0000_t202" coordsize="21600,21600" o:spt="202" path="m,l,21600r21600,l21600,xe">
              <v:stroke joinstyle="miter"/>
              <v:path gradientshapeok="t" o:connecttype="rect"/>
            </v:shapetype>
            <v:shape id="Text Box 13" o:spid="_x0000_s1033" type="#_x0000_t202" alt="[UNCLASSIFIED]" style="position:absolute;margin-left:0;margin-top:0;width:64.2pt;height:27.2pt;z-index:251698688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UeyNDgIAAB0EAAAOAAAAZHJzL2Uyb0RvYy54bWysU11v2jAUfZ+0/2D5fSRQmFpEqFgrpkmo&#10;rUSnPhvHIZESX8s2JOzX79ghsHV7mvbinNx7fT/OPV7cd03Njsq6inTGx6OUM6Ul5ZXeZ/z76/rT&#10;LWfOC52LmrTK+Ek5fr/8+GHRmrmaUEl1rixDEu3mrcl46b2ZJ4mTpWqEG5FRGs6CbCM8fu0+ya1o&#10;kb2pk0mafk5asrmxJJVzsD72Tr6M+YtCSf9cFE55Vmccvfl42njuwpksF2K+t8KUlTy3If6hi0ZU&#10;GkUvqR6FF+xgqz9SNZW05KjwI0lNQkVRSRVnwDTj9N0021IYFWcBOc5caHL/L618Om7Ni2W++0Id&#10;FhgIaY2bOxjDPF1hm/BFpwx+UHi60KY6zySMt+PZzRQeCdfNdDYFRpbketlY578qalgAGbfYSiRL&#10;HDfO96FDSKilaV3VddxMrX8zIGewJNcOA/LdrmNVju4nQ/s7yk+YylK/cGfkukLtjXD+RVhsGO1C&#10;tf4ZR1FTm3E6I85Ksj/+Zg/xIB5ezlooJuMakuas/qaxkCCuAdgB7CIY36WzFH59aB4IOhzjSRgZ&#10;IazW1wMsLDVv0PMqFIJLaIlyGd8N8MH30sV7kGq1ikHQkRF+o7dGhtSBr0Dma/cmrDkz7rGqJxrk&#10;JObviO9jw01nVgcP+uNWArc9kWfKocG41/N7CSL/9T9GXV/18icAAAD//wMAUEsDBBQABgAIAAAA&#10;IQCUcMGT2gAAAAQBAAAPAAAAZHJzL2Rvd25yZXYueG1sTI/BasJAEIbvBd9hGaG3ujGmRdJsRISe&#10;LAW1l97W3TFJm50N2YnGt+/aS70MDP/PN98Uq9G14ox9aDwpmM8SEEjG24YqBZ+Ht6cliMCarG49&#10;oYIrBliVk4dC59ZfaIfnPVciQijkWkHN3OVSBlOj02HmO6SYnXzvNMe1r6Tt9SXCXSvTJHmRTjcU&#10;L9S6w02N5mc/OAXPO34fPuiw+BrT6/e225jFaWuUepyO61cQjCP/l+GmH9WhjE5HP5ANolUQH+G/&#10;ecvSZQbiGMFZBrIs5L18+QsAAP//AwBQSwECLQAUAAYACAAAACEAtoM4kv4AAADhAQAAEwAAAAAA&#10;AAAAAAAAAAAAAAAAW0NvbnRlbnRfVHlwZXNdLnhtbFBLAQItABQABgAIAAAAIQA4/SH/1gAAAJQB&#10;AAALAAAAAAAAAAAAAAAAAC8BAABfcmVscy8ucmVsc1BLAQItABQABgAIAAAAIQCgUeyNDgIAAB0E&#10;AAAOAAAAAAAAAAAAAAAAAC4CAABkcnMvZTJvRG9jLnhtbFBLAQItABQABgAIAAAAIQCUcMGT2gAA&#10;AAQBAAAPAAAAAAAAAAAAAAAAAGgEAABkcnMvZG93bnJldi54bWxQSwUGAAAAAAQABADzAAAAbwUA&#10;AAAA&#10;" filled="f" stroked="f">
              <v:fill o:detectmouseclick="t"/>
              <v:textbox style="mso-fit-shape-to-text:t" inset="0,0,0,15pt">
                <w:txbxContent>
                  <w:p w14:paraId="33E8F460" w14:textId="0AF3D81A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1D90108" w14:textId="6C510EDC" w:rsidR="00AB4CDB" w:rsidRDefault="002539F4">
    <w:pPr>
      <w:pStyle w:val="Footer"/>
      <w:framePr w:wrap="around" w:vAnchor="text" w:hAnchor="margin" w:xAlign="right" w:y="1"/>
      <w:rPr>
        <w:rStyle w:val="PageNumber"/>
      </w:rPr>
    </w:pPr>
    <w:r>
      <w:rPr>
        <w:noProof/>
      </w:rPr>
      <mc:AlternateContent>
        <mc:Choice Requires="wps">
          <w:drawing>
            <wp:anchor distT="0" distB="0" distL="0" distR="0" simplePos="0" relativeHeight="251702784" behindDoc="0" locked="0" layoutInCell="1" allowOverlap="1" wp14:anchorId="7CB3F3AC" wp14:editId="047889C0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15340" cy="345440"/>
              <wp:effectExtent l="0" t="0" r="3810" b="0"/>
              <wp:wrapNone/>
              <wp:docPr id="692663135" name="Text Box 17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56F9E4C" w14:textId="0618C7DE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CB3F3AC" id="_x0000_t202" coordsize="21600,21600" o:spt="202" path="m,l,21600r21600,l21600,xe">
              <v:stroke joinstyle="miter"/>
              <v:path gradientshapeok="t" o:connecttype="rect"/>
            </v:shapetype>
            <v:shape id="Text Box 17" o:spid="_x0000_s1035" type="#_x0000_t202" alt="[UNCLASSIFIED]" style="position:absolute;margin-left:0;margin-top:0;width:64.2pt;height:27.2pt;z-index:25170278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rCZ7DgIAAB0EAAAOAAAAZHJzL2Uyb0RvYy54bWysU8tu2zAQvBfoPxC815ITO0gFy4GbwEUB&#10;IwngFDnTFGUJkLgESVtyv75DyorbtKeiF2q0u9zH7HBx17cNOyrratI5n05SzpSWVNR6n/PvL+tP&#10;t5w5L3QhGtIq5yfl+N3y44dFZzJ1RRU1hbIMSbTLOpPzynuTJYmTlWqFm5BRGs6SbCs8fu0+Kazo&#10;kL1tkqs0vUk6soWxJJVzsD4MTr6M+ctSSf9Ulk551uQcvfl42njuwpksFyLbW2GqWp7bEP/QRStq&#10;jaJvqR6EF+xg6z9StbW05Kj0E0ltQmVZSxVnwDTT9N0020oYFWcBOc680eT+X1r5eNyaZ8t8/4V6&#10;LDAQ0hmXORjDPH1p2/BFpwx+UHh6o031nkkYb6fz6xk8Eq7r2XwGjCzJ5bKxzn9V1LIAcm6xlUiW&#10;OG6cH0LHkFBL07pumriZRv9mQM5gSS4dBuT7Xc/qAt3fjO3vqDhhKkvDwp2R6xq1N8L5Z2GxYbQL&#10;1fonHGVDXc7pjDiryP74mz3Eg3h4OeugmJxrSJqz5pvGQoK4RmBHsItg+jmdp/DrQ3tP0OEUT8LI&#10;CGG1vhlhaal9hZ5XoRBcQkuUy/luhPd+kC7eg1SrVQyCjozwG701MqQOfAUyX/pXYc2ZcY9VPdIo&#10;J5G9I36IDTedWR086I9bCdwORJ4phwbjXs/vJYj81/8YdXnVy58AAAD//wMAUEsDBBQABgAIAAAA&#10;IQCUcMGT2gAAAAQBAAAPAAAAZHJzL2Rvd25yZXYueG1sTI/BasJAEIbvBd9hGaG3ujGmRdJsRISe&#10;LAW1l97W3TFJm50N2YnGt+/aS70MDP/PN98Uq9G14ox9aDwpmM8SEEjG24YqBZ+Ht6cliMCarG49&#10;oYIrBliVk4dC59ZfaIfnPVciQijkWkHN3OVSBlOj02HmO6SYnXzvNMe1r6Tt9SXCXSvTJHmRTjcU&#10;L9S6w02N5mc/OAXPO34fPuiw+BrT6/e225jFaWuUepyO61cQjCP/l+GmH9WhjE5HP5ANolUQH+G/&#10;ecvSZQbiGMFZBrIs5L18+QsAAP//AwBQSwECLQAUAAYACAAAACEAtoM4kv4AAADhAQAAEwAAAAAA&#10;AAAAAAAAAAAAAAAAW0NvbnRlbnRfVHlwZXNdLnhtbFBLAQItABQABgAIAAAAIQA4/SH/1gAAAJQB&#10;AAALAAAAAAAAAAAAAAAAAC8BAABfcmVscy8ucmVsc1BLAQItABQABgAIAAAAIQAUrCZ7DgIAAB0E&#10;AAAOAAAAAAAAAAAAAAAAAC4CAABkcnMvZTJvRG9jLnhtbFBLAQItABQABgAIAAAAIQCUcMGT2gAA&#10;AAQBAAAPAAAAAAAAAAAAAAAAAGgEAABkcnMvZG93bnJldi54bWxQSwUGAAAAAAQABADzAAAAbwUA&#10;AAAA&#10;" filled="f" stroked="f">
              <v:fill o:detectmouseclick="t"/>
              <v:textbox style="mso-fit-shape-to-text:t" inset="0,0,0,15pt">
                <w:txbxContent>
                  <w:p w14:paraId="656F9E4C" w14:textId="0618C7DE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113D4A">
      <w:rPr>
        <w:rStyle w:val="PageNumber"/>
      </w:rPr>
      <w:fldChar w:fldCharType="begin"/>
    </w:r>
    <w:r w:rsidR="00AB4CDB">
      <w:rPr>
        <w:rStyle w:val="PageNumber"/>
      </w:rPr>
      <w:instrText xml:space="preserve">PAGE  </w:instrText>
    </w:r>
    <w:r w:rsidR="00113D4A">
      <w:rPr>
        <w:rStyle w:val="PageNumber"/>
      </w:rPr>
      <w:fldChar w:fldCharType="separate"/>
    </w:r>
    <w:r w:rsidR="00AB4CDB">
      <w:rPr>
        <w:rStyle w:val="PageNumber"/>
        <w:noProof/>
      </w:rPr>
      <w:t>16</w:t>
    </w:r>
    <w:r w:rsidR="00113D4A">
      <w:rPr>
        <w:rStyle w:val="PageNumber"/>
      </w:rPr>
      <w:fldChar w:fldCharType="end"/>
    </w:r>
  </w:p>
  <w:p w14:paraId="0D096C85" w14:textId="77777777" w:rsidR="00AB4CDB" w:rsidRDefault="00AB4CDB">
    <w:pPr>
      <w:pStyle w:val="Footer"/>
      <w:ind w:right="360"/>
    </w:pP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5E4519E" w14:textId="171AF848" w:rsidR="00AB4CDB" w:rsidRDefault="002539F4">
    <w:pPr>
      <w:pStyle w:val="Footer"/>
      <w:rPr>
        <w:i/>
        <w:sz w:val="20"/>
      </w:rPr>
    </w:pPr>
    <w:r>
      <w:rPr>
        <w:i/>
        <w:noProof/>
        <w:sz w:val="20"/>
      </w:rPr>
      <mc:AlternateContent>
        <mc:Choice Requires="wps">
          <w:drawing>
            <wp:anchor distT="0" distB="0" distL="0" distR="0" simplePos="0" relativeHeight="251701760" behindDoc="0" locked="0" layoutInCell="1" allowOverlap="1" wp14:anchorId="00B39496" wp14:editId="6A614321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15340" cy="345440"/>
              <wp:effectExtent l="0" t="0" r="3810" b="0"/>
              <wp:wrapNone/>
              <wp:docPr id="2054796363" name="Text Box 16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4EF606C" w14:textId="4E52ECF8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0B39496" id="_x0000_t202" coordsize="21600,21600" o:spt="202" path="m,l,21600r21600,l21600,xe">
              <v:stroke joinstyle="miter"/>
              <v:path gradientshapeok="t" o:connecttype="rect"/>
            </v:shapetype>
            <v:shape id="Text Box 16" o:spid="_x0000_s1037" type="#_x0000_t202" alt="[UNCLASSIFIED]" style="position:absolute;margin-left:0;margin-top:0;width:64.2pt;height:27.2pt;z-index:25170176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bfE9DgIAAB0EAAAOAAAAZHJzL2Uyb0RvYy54bWysU8tu2zAQvBfoPxC815ITu0gEy4GbwEUB&#10;IwngFDnTFGUJkLgESVtyv75DyorbtKeiF2q0u9zH7HBx17cNOyrratI5n05SzpSWVNR6n/PvL+tP&#10;N5w5L3QhGtIq5yfl+N3y44dFZzJ1RRU1hbIMSbTLOpPzynuTJYmTlWqFm5BRGs6SbCs8fu0+Kazo&#10;kL1tkqs0/Zx0ZAtjSSrnYH0YnHwZ85elkv6pLJ3yrMk5evPxtPHchTNZLkS2t8JUtTy3If6hi1bU&#10;GkXfUj0IL9jB1n+kamtpyVHpJ5LahMqylirOgGmm6btptpUwKs4Ccpx5o8n9v7Ty8bg1z5b5/gv1&#10;WGAgpDMuczCGefrStuGLThn8oPD0RpvqPZMw3kzn1zN4JFzXs/kMGFmSy2Vjnf+qqGUB5NxiK5Es&#10;cdw4P4SOIaGWpnXdNHEzjf7NgJzBklw6DMj3u57VBbqfj+3vqDhhKkvDwp2R6xq1N8L5Z2GxYbQL&#10;1fonHGVDXc7pjDiryP74mz3Eg3h4OeugmJxrSJqz5pvGQoK4RmBHsItgepvOU/j1ob0n6HCKJ2Fk&#10;hLBa34ywtNS+Qs+rUAguoSXK5Xw3wns/SBfvQarVKgZBR0b4jd4aGVIHvgKZL/2rsObMuMeqHmmU&#10;k8jeET/EhpvOrA4e9MetBG4HIs+UQ4Nxr+f3EkT+63+Murzq5U8AAAD//wMAUEsDBBQABgAIAAAA&#10;IQCUcMGT2gAAAAQBAAAPAAAAZHJzL2Rvd25yZXYueG1sTI/BasJAEIbvBd9hGaG3ujGmRdJsRISe&#10;LAW1l97W3TFJm50N2YnGt+/aS70MDP/PN98Uq9G14ox9aDwpmM8SEEjG24YqBZ+Ht6cliMCarG49&#10;oYIrBliVk4dC59ZfaIfnPVciQijkWkHN3OVSBlOj02HmO6SYnXzvNMe1r6Tt9SXCXSvTJHmRTjcU&#10;L9S6w02N5mc/OAXPO34fPuiw+BrT6/e225jFaWuUepyO61cQjCP/l+GmH9WhjE5HP5ANolUQH+G/&#10;ecvSZQbiGMFZBrIs5L18+QsAAP//AwBQSwECLQAUAAYACAAAACEAtoM4kv4AAADhAQAAEwAAAAAA&#10;AAAAAAAAAAAAAAAAW0NvbnRlbnRfVHlwZXNdLnhtbFBLAQItABQABgAIAAAAIQA4/SH/1gAAAJQB&#10;AAALAAAAAAAAAAAAAAAAAC8BAABfcmVscy8ucmVsc1BLAQItABQABgAIAAAAIQCjbfE9DgIAAB0E&#10;AAAOAAAAAAAAAAAAAAAAAC4CAABkcnMvZTJvRG9jLnhtbFBLAQItABQABgAIAAAAIQCUcMGT2gAA&#10;AAQBAAAPAAAAAAAAAAAAAAAAAGgEAABkcnMvZG93bnJldi54bWxQSwUGAAAAAAQABADzAAAAbwUA&#10;AAAA&#10;" filled="f" stroked="f">
              <v:fill o:detectmouseclick="t"/>
              <v:textbox style="mso-fit-shape-to-text:t" inset="0,0,0,15pt">
                <w:txbxContent>
                  <w:p w14:paraId="64EF606C" w14:textId="4E52ECF8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AB4CDB">
      <w:rPr>
        <w:i/>
        <w:sz w:val="20"/>
      </w:rPr>
      <w:t>© Crown 2000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24D7469" w14:textId="77777777" w:rsidR="00447DA2" w:rsidRDefault="00447DA2">
      <w:r>
        <w:separator/>
      </w:r>
    </w:p>
  </w:footnote>
  <w:footnote w:type="continuationSeparator" w:id="0">
    <w:p w14:paraId="38BCF189" w14:textId="77777777" w:rsidR="00447DA2" w:rsidRDefault="00447DA2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3C7E25A" w14:textId="3D9D0B55" w:rsidR="002539F4" w:rsidRDefault="002539F4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87424" behindDoc="0" locked="0" layoutInCell="1" allowOverlap="1" wp14:anchorId="4CC8963E" wp14:editId="2EF71430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815340" cy="345440"/>
              <wp:effectExtent l="0" t="0" r="3810" b="16510"/>
              <wp:wrapNone/>
              <wp:docPr id="515434893" name="Text Box 2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8CE199D" w14:textId="05B97581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CC8963E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[UNCLASSIFIED]" style="position:absolute;margin-left:0;margin-top:0;width:64.2pt;height:27.2pt;z-index:25168742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cNirCwIAABwEAAAOAAAAZHJzL2Uyb0RvYy54bWysU8Fu2zAMvQ/YPwi6L3baZOiMOEXWIsOA&#10;oC2QDj0rshQbsERBYmJnXz9Kjpuu22nYRaZI+pF8fFrc9qZlR+VDA7bk00nOmbISqsbuS/7jef3p&#10;hrOAwlaiBatKflKB3y4/flh0rlBXUENbKc8IxIaicyWvEV2RZUHWyogwAacsBTV4I5Cufp9VXnSE&#10;btrsKs8/Zx34ynmQKgTy3g9Bvkz4WiuJj1oHhawtOfWG6fTp3MUzWy5EsffC1Y08tyH+oQsjGktF&#10;X6HuBQp28M0fUKaRHgJonEgwGWjdSJVmoGmm+btptrVwKs1C5AT3SlP4f7Dy4bh1T55h/xV6WmAk&#10;pHOhCOSM8/Tam/ilThnFicLTK22qRybJeTOdX88oIil0PZvPyCaU7PKz8wG/KTAsGiX3tJVEljhu&#10;Ag6pY0qsZWHdtG3aTGt/cxBm9GSXDqOF/a5nTfWm+x1UJxrKw7Dv4OS6odIbEfBJeFowdUuixUc6&#10;dAtdyeFscVaD//k3f8wn3inKWUeCKbklRXPWfre0j6itZEy/5POcbn5070bDHswdkAyn9CKcTGbM&#10;w3Y0tQfzQnJexUIUElZSuZLjaN7hoFx6DlKtVimJZOQEbuzWyQgd6YpcPvcvwrsz4UibeoBRTaJ4&#10;x/uQG/8MbnVAYj8tJVI7EHlmnCSY1np+LlHjb+8p6/Kol78AAAD//wMAUEsDBBQABgAIAAAAIQCl&#10;H32q2gAAAAQBAAAPAAAAZHJzL2Rvd25yZXYueG1sTI/NTsMwEITvSLyDtUjcqJMqQVWIU1VIPfRW&#10;ys95Gy9JIN6NYrcNfXpcLvSy0mhGM9+Wy8n16kij74QNpLMEFHEttuPGwNvr+mEBygdki70wGfgh&#10;D8vq9qbEwsqJX+i4C42KJewLNNCGMBRa+7olh34mA3H0PmV0GKIcG21HPMVy1+t5kjxqhx3HhRYH&#10;em6p/t4dnIEuX0lI6X2z/vpwqaTn7SY/b425v5tWT6ACTeE/DBf8iA5VZNrLga1XvYH4SPi7F2++&#10;yEDtDeRZBroq9TV89QsAAP//AwBQSwECLQAUAAYACAAAACEAtoM4kv4AAADhAQAAEwAAAAAAAAAA&#10;AAAAAAAAAAAAW0NvbnRlbnRfVHlwZXNdLnhtbFBLAQItABQABgAIAAAAIQA4/SH/1gAAAJQBAAAL&#10;AAAAAAAAAAAAAAAAAC8BAABfcmVscy8ucmVsc1BLAQItABQABgAIAAAAIQANcNirCwIAABwEAAAO&#10;AAAAAAAAAAAAAAAAAC4CAABkcnMvZTJvRG9jLnhtbFBLAQItABQABgAIAAAAIQClH32q2gAAAAQB&#10;AAAPAAAAAAAAAAAAAAAAAGUEAABkcnMvZG93bnJldi54bWxQSwUGAAAAAAQABADzAAAAbAUAAAAA&#10;" filled="f" stroked="f">
              <v:fill o:detectmouseclick="t"/>
              <v:textbox style="mso-fit-shape-to-text:t" inset="0,15pt,0,0">
                <w:txbxContent>
                  <w:p w14:paraId="28CE199D" w14:textId="05B97581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994E59D" w14:textId="62570B7B" w:rsidR="00AB4CDB" w:rsidRPr="009F2A21" w:rsidRDefault="00AB4CDB" w:rsidP="00391752">
    <w:pPr>
      <w:pStyle w:val="NCEAHeaderFooter"/>
      <w:rPr>
        <w:rFonts w:cs="Arial"/>
        <w:color w:val="808080"/>
      </w:rPr>
    </w:pPr>
    <w:r w:rsidRPr="009F2A21">
      <w:rPr>
        <w:rFonts w:cs="Arial"/>
        <w:color w:val="808080"/>
      </w:rPr>
      <w:t>Internal assessment resource Te Reo Māori 2.2A</w:t>
    </w:r>
    <w:r>
      <w:rPr>
        <w:rFonts w:cs="Arial"/>
        <w:color w:val="808080"/>
      </w:rPr>
      <w:t xml:space="preserve"> v</w:t>
    </w:r>
    <w:r w:rsidR="00FE1EC5">
      <w:rPr>
        <w:rFonts w:cs="Arial"/>
        <w:color w:val="808080"/>
      </w:rPr>
      <w:t>4</w:t>
    </w:r>
    <w:r w:rsidRPr="009F2A21">
      <w:rPr>
        <w:rFonts w:cs="Arial"/>
        <w:color w:val="808080"/>
      </w:rPr>
      <w:t xml:space="preserve"> for Achievement Standard 91285</w:t>
    </w:r>
  </w:p>
  <w:p w14:paraId="20398510" w14:textId="77777777" w:rsidR="00AB4CDB" w:rsidRPr="009F2A21" w:rsidRDefault="00AB4CDB" w:rsidP="00391752">
    <w:pPr>
      <w:pStyle w:val="NCEAHeaderFooter"/>
      <w:rPr>
        <w:rFonts w:cs="Arial"/>
        <w:color w:val="808080"/>
      </w:rPr>
    </w:pPr>
    <w:r w:rsidRPr="009F2A21">
      <w:rPr>
        <w:rFonts w:cs="Arial"/>
        <w:color w:val="808080"/>
      </w:rPr>
      <w:t xml:space="preserve">PAGE FOR TEACHER USE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42B1E8" w14:textId="679BF895" w:rsidR="002539F4" w:rsidRDefault="002539F4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86400" behindDoc="0" locked="0" layoutInCell="1" allowOverlap="1" wp14:anchorId="659C4DAF" wp14:editId="790F352F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815340" cy="345440"/>
              <wp:effectExtent l="0" t="0" r="3810" b="16510"/>
              <wp:wrapNone/>
              <wp:docPr id="811188676" name="Text Box 1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8009E55" w14:textId="1AC6DD2D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59C4DAF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8" type="#_x0000_t202" alt="[UNCLASSIFIED]" style="position:absolute;margin-left:0;margin-top:0;width:64.2pt;height:27.2pt;z-index:251686400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PoXmCQIAABUEAAAOAAAAZHJzL2Uyb0RvYy54bWysU8Fu2zAMvQ/YPwi6L3baZGiNOEXWIsOA&#10;oC2QFj0rshQbkERBUmJnXz9KtpOt3WnYRaZI+pF8fFrcdVqRo3C+AVPS6SSnRBgOVWP2JX19WX+5&#10;ocQHZiqmwIiSnoSnd8vPnxatLcQV1KAq4QiCGF+0tqR1CLbIMs9roZmfgBUGgxKcZgGvbp9VjrWI&#10;rlV2ledfsxZcZR1w4T16H/ogXSZ8KQUPT1J6EYgqKfYW0unSuYtntlywYu+YrRs+tMH+oQvNGoNF&#10;z1APLDBycM0HKN1wBx5kmHDQGUjZcJFmwGmm+btptjWzIs2C5Hh7psn/P1j+eNzaZ0dC9w06XGAk&#10;pLW+8OiM83TS6fjFTgnGkcLTmTbRBcLReTOdX88wwjF0PZvP0EaU7PKzdT58F6BJNErqcCuJLHbc&#10;+NCnjimxloF1o1TajDJ/OBAzerJLh9EK3a4b2t5BdcJpHPSL9pavG6y5YT48M4ebxTZRreEJD6mg&#10;LSkMFiU1uJ9/88d8JByjlLSolJIalDIl6ofBRURRJWN6m89zvLnRvRsNc9D3gPqb4lOwPJkxL6jR&#10;lA70G+p4FQthiBmO5UoaRvM+9JLFd8DFapWSUD+WhY3ZWh6hI0+RxJfujTk7MB1wRY8wyogV7wjv&#10;c+Of3q4OAWlP24ic9kQOVKP20j6HdxLF/fs9ZV1e8/IXAAAA//8DAFBLAwQUAAYACAAAACEApR99&#10;qtoAAAAEAQAADwAAAGRycy9kb3ducmV2LnhtbEyPzU7DMBCE70i8g7VI3KiTKkFViFNVSD30VsrP&#10;eRsvSSDejWK3DX16XC70stJoRjPflsvJ9epIo++EDaSzBBRxLbbjxsDb6/phAcoHZIu9MBn4IQ/L&#10;6vamxMLKiV/ouAuNiiXsCzTQhjAUWvu6JYd+JgNx9D5ldBiiHBttRzzFctfreZI8aocdx4UWB3pu&#10;qf7eHZyBLl9JSOl9s/76cKmk5+0mP2+Nub+bVk+gAk3hPwwX/IgOVWTay4GtV72B+Ej4uxdvvshA&#10;7Q3kWQa6KvU1fPULAAD//wMAUEsBAi0AFAAGAAgAAAAhALaDOJL+AAAA4QEAABMAAAAAAAAAAAAA&#10;AAAAAAAAAFtDb250ZW50X1R5cGVzXS54bWxQSwECLQAUAAYACAAAACEAOP0h/9YAAACUAQAACwAA&#10;AAAAAAAAAAAAAAAvAQAAX3JlbHMvLnJlbHNQSwECLQAUAAYACAAAACEAkD6F5gkCAAAVBAAADgAA&#10;AAAAAAAAAAAAAAAuAgAAZHJzL2Uyb0RvYy54bWxQSwECLQAUAAYACAAAACEApR99qtoAAAAEAQAA&#10;DwAAAAAAAAAAAAAAAABjBAAAZHJzL2Rvd25yZXYueG1sUEsFBgAAAAAEAAQA8wAAAGoFAAAAAA==&#10;" filled="f" stroked="f">
              <v:fill o:detectmouseclick="t"/>
              <v:textbox style="mso-fit-shape-to-text:t" inset="0,15pt,0,0">
                <w:txbxContent>
                  <w:p w14:paraId="08009E55" w14:textId="1AC6DD2D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D1BA72" w14:textId="44676B69" w:rsidR="00AB4CDB" w:rsidRDefault="002539F4">
    <w:pPr>
      <w:pStyle w:val="Header"/>
    </w:pPr>
    <w:r>
      <w:rPr>
        <w:noProof/>
        <w:lang w:val="en-US"/>
      </w:rPr>
      <mc:AlternateContent>
        <mc:Choice Requires="wps">
          <w:drawing>
            <wp:anchor distT="0" distB="0" distL="0" distR="0" simplePos="0" relativeHeight="251690496" behindDoc="0" locked="0" layoutInCell="1" allowOverlap="1" wp14:anchorId="4E90732F" wp14:editId="1642504D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815340" cy="345440"/>
              <wp:effectExtent l="0" t="0" r="3810" b="16510"/>
              <wp:wrapNone/>
              <wp:docPr id="1020407194" name="Text Box 5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6F0DFA8" w14:textId="01C10395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90732F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30" type="#_x0000_t202" alt="[UNCLASSIFIED]" style="position:absolute;margin-left:0;margin-top:0;width:64.2pt;height:27.2pt;z-index:251690496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MqBgDQIAABwEAAAOAAAAZHJzL2Uyb0RvYy54bWysU8Fu2zAMvQ/YPwi6L3baZGiNOEXWIsOA&#10;oC2QDj0rshQbsERBYmJnXz9Kjput22nYRaZI+pF8fFrc9aZlR+VDA7bk00nOmbISqsbuS/79Zf3p&#10;hrOAwlaiBatKflKB3y0/flh0rlBXUENbKc8IxIaicyWvEV2RZUHWyogwAacsBTV4I5Cufp9VXnSE&#10;btrsKs8/Zx34ynmQKgTyPgxBvkz4WiuJT1oHhawtOfWG6fTp3MUzWy5EsffC1Y08tyH+oQsjGktF&#10;36AeBAp28M0fUKaRHgJonEgwGWjdSJVmoGmm+btptrVwKs1C5AT3RlP4f7Dy8bh1z55h/wV6WmAk&#10;pHOhCOSM8/Tam/ilThnFicLTG22qRybJeTOdX88oIil0PZvPyCaU7PKz8wG/KjAsGiX3tJVEljhu&#10;Ag6pY0qsZWHdtG3aTGt/cxBm9GSXDqOF/a5nTVXy2dj9DqoTDeVh2Hdwct1Q6Y0I+Cw8LZi6JdHi&#10;Ex26ha7kcLY4q8H/+Js/5hPvFOWsI8GU3JKiOWu/WdpH1FYyprf5PKebH9270bAHcw8kwym9CCeT&#10;GfOwHU3twbySnFexEIWElVSu5Dia9zgol56DVKtVSiIZOYEbu3UyQke6Ipcv/avw7kw40qYeYVST&#10;KN7xPuTGP4NbHZDYT0uJ1A5EnhknCaa1np9L1Piv95R1edTLnwAAAP//AwBQSwMEFAAGAAgAAAAh&#10;AKUffaraAAAABAEAAA8AAABkcnMvZG93bnJldi54bWxMj81OwzAQhO9IvIO1SNyokypBVYhTVUg9&#10;9FbKz3kbL0kg3o1itw19elwu9LLSaEYz35bLyfXqSKPvhA2kswQUcS2248bA2+v6YQHKB2SLvTAZ&#10;+CEPy+r2psTCyolf6LgLjYol7As00IYwFFr7uiWHfiYDcfQ+ZXQYohwbbUc8xXLX63mSPGqHHceF&#10;Fgd6bqn+3h2cgS5fSUjpfbP++nCppOftJj9vjbm/m1ZPoAJN4T8MF/yIDlVk2suBrVe9gfhI+LsX&#10;b77IQO0N5FkGuir1NXz1CwAA//8DAFBLAQItABQABgAIAAAAIQC2gziS/gAAAOEBAAATAAAAAAAA&#10;AAAAAAAAAAAAAABbQ29udGVudF9UeXBlc10ueG1sUEsBAi0AFAAGAAgAAAAhADj9If/WAAAAlAEA&#10;AAsAAAAAAAAAAAAAAAAALwEAAF9yZWxzLy5yZWxzUEsBAi0AFAAGAAgAAAAhANQyoGANAgAAHAQA&#10;AA4AAAAAAAAAAAAAAAAALgIAAGRycy9lMm9Eb2MueG1sUEsBAi0AFAAGAAgAAAAhAKUffaraAAAA&#10;BAEAAA8AAAAAAAAAAAAAAAAAZwQAAGRycy9kb3ducmV2LnhtbFBLBQYAAAAABAAEAPMAAABuBQAA&#10;AAA=&#10;" filled="f" stroked="f">
              <v:fill o:detectmouseclick="t"/>
              <v:textbox style="mso-fit-shape-to-text:t" inset="0,15pt,0,0">
                <w:txbxContent>
                  <w:p w14:paraId="26F0DFA8" w14:textId="01C10395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000000">
      <w:rPr>
        <w:noProof/>
        <w:lang w:val="en-US"/>
      </w:rPr>
      <w:pict w14:anchorId="3DF7C91C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5" o:spid="_x0000_s1047" type="#_x0000_t136" style="position:absolute;margin-left:0;margin-top:0;width:722.25pt;height:49.5pt;rotation:315;z-index:-251631104;mso-position-horizontal:center;mso-position-horizontal-relative:margin;mso-position-vertical:center;mso-position-vertical-relative:margin" o:allowincell="f" fillcolor="silver" stroked="f">
          <v:fill opacity=".5"/>
          <v:textpath style="font-family:&quot;Arial&quot;;font-size:44pt" string="FOR TRIALLING PURPOSES ONLY"/>
          <w10:wrap anchorx="margin" anchory="margin"/>
        </v:shape>
      </w:pic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795AA79" w14:textId="4B181029" w:rsidR="00AB4CDB" w:rsidRPr="009F2A21" w:rsidRDefault="00AB4CDB" w:rsidP="00391752">
    <w:pPr>
      <w:pStyle w:val="NCEAHeaderFooter"/>
      <w:rPr>
        <w:rFonts w:cs="Arial"/>
        <w:color w:val="808080"/>
      </w:rPr>
    </w:pPr>
    <w:r w:rsidRPr="009F2A21">
      <w:rPr>
        <w:rFonts w:cs="Arial"/>
        <w:color w:val="808080"/>
      </w:rPr>
      <w:t xml:space="preserve">Internal assessment resource Te Reo Māori 2.2A </w:t>
    </w:r>
    <w:r>
      <w:rPr>
        <w:rFonts w:cs="Arial"/>
        <w:color w:val="808080"/>
      </w:rPr>
      <w:t>v</w:t>
    </w:r>
    <w:r w:rsidR="00CE3D5E">
      <w:rPr>
        <w:rFonts w:cs="Arial"/>
        <w:color w:val="808080"/>
      </w:rPr>
      <w:t>4</w:t>
    </w:r>
    <w:r>
      <w:rPr>
        <w:rFonts w:cs="Arial"/>
        <w:color w:val="808080"/>
      </w:rPr>
      <w:t xml:space="preserve"> </w:t>
    </w:r>
    <w:r w:rsidRPr="009F2A21">
      <w:rPr>
        <w:rFonts w:cs="Arial"/>
        <w:color w:val="808080"/>
      </w:rPr>
      <w:t>for Achievement Standard 91285</w:t>
    </w:r>
  </w:p>
  <w:p w14:paraId="23B9D061" w14:textId="77777777" w:rsidR="00AB4CDB" w:rsidRPr="009F2A21" w:rsidRDefault="00AB4CDB" w:rsidP="00391752">
    <w:pPr>
      <w:pStyle w:val="NCEAHeaderFooter"/>
      <w:rPr>
        <w:rFonts w:cs="Arial"/>
        <w:color w:val="808080"/>
      </w:rPr>
    </w:pPr>
    <w:r w:rsidRPr="009F2A21">
      <w:rPr>
        <w:rFonts w:cs="Arial"/>
        <w:color w:val="808080"/>
      </w:rPr>
      <w:t xml:space="preserve">PAGE FOR </w:t>
    </w:r>
    <w:r w:rsidRPr="009F2A21" w:rsidDel="00A20C0E">
      <w:rPr>
        <w:rFonts w:cs="Arial"/>
        <w:color w:val="808080"/>
      </w:rPr>
      <w:t>STUDENT</w:t>
    </w:r>
    <w:r w:rsidRPr="009F2A21">
      <w:rPr>
        <w:rFonts w:cs="Arial"/>
        <w:color w:val="808080"/>
      </w:rPr>
      <w:t xml:space="preserve"> USE</w: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F34C2ED" w14:textId="4ECCD8DF" w:rsidR="00AB4CDB" w:rsidRDefault="002539F4">
    <w:pPr>
      <w:pStyle w:val="Header"/>
    </w:pPr>
    <w:r>
      <w:rPr>
        <w:noProof/>
        <w:lang w:val="en-US"/>
      </w:rPr>
      <mc:AlternateContent>
        <mc:Choice Requires="wps">
          <w:drawing>
            <wp:anchor distT="0" distB="0" distL="0" distR="0" simplePos="0" relativeHeight="251689472" behindDoc="0" locked="0" layoutInCell="1" allowOverlap="1" wp14:anchorId="23A8BA75" wp14:editId="3C6CDE42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815340" cy="345440"/>
              <wp:effectExtent l="0" t="0" r="3810" b="16510"/>
              <wp:wrapNone/>
              <wp:docPr id="460251940" name="Text Box 4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227355E" w14:textId="453746DE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3A8BA75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32" type="#_x0000_t202" alt="[UNCLASSIFIED]" style="position:absolute;margin-left:0;margin-top:0;width:64.2pt;height:27.2pt;z-index:251689472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Dr3QDAIAABwEAAAOAAAAZHJzL2Uyb0RvYy54bWysU8Fu2zAMvQ/YPwi6L3baZGiNOEXWIsOA&#10;oC2QDj0rshQbsERBYmJnXz9Kjput22nYRaZI+pF8fFrc9aZlR+VDA7bk00nOmbISqsbuS/79Zf3p&#10;hrOAwlaiBatKflKB3y0/flh0rlBXUENbKc8IxIaicyWvEV2RZUHWyogwAacsBTV4I5Cufp9VXnSE&#10;btrsKs8/Zx34ynmQKgTyPgxBvkz4WiuJT1oHhawtOfWG6fTp3MUzWy5EsffC1Y08tyH+oQsjGktF&#10;36AeBAp28M0fUKaRHgJonEgwGWjdSJVmoGmm+btptrVwKs1C5AT3RlP4f7Dy8bh1z55h/wV6WmAk&#10;pHOhCOSM8/Tam/ilThnFicLTG22qRybJeTOdX88oIil0PZvPyCaU7PKz8wG/KjAsGiX3tJVEljhu&#10;Ag6pY0qsZWHdtG3aTGt/cxBm9GSXDqOF/a5nTUXFx+53UJ1oKA/DvoOT64ZKb0TAZ+FpwdQtiRaf&#10;6NAtdCWHs8VZDf7H3/wxn3inKGcdCabklhTNWfvN0j6itpIxvc3nOd386N6Nhj2YeyAZTulFOJnM&#10;mIftaGoP5pXkvIqFKCSspHIlx9G8x0G59BykWq1SEsnICdzYrZMROtIVuXzpX4V3Z8KRNvUIo5pE&#10;8Y73ITf+GdzqgMR+WkqkdiDyzDhJMK31/Fyixn+9p6zLo17+BAAA//8DAFBLAwQUAAYACAAAACEA&#10;pR99qtoAAAAEAQAADwAAAGRycy9kb3ducmV2LnhtbEyPzU7DMBCE70i8g7VI3KiTKkFViFNVSD30&#10;VsrPeRsvSSDejWK3DX16XC70stJoRjPflsvJ9epIo++EDaSzBBRxLbbjxsDb6/phAcoHZIu9MBn4&#10;IQ/L6vamxMLKiV/ouAuNiiXsCzTQhjAUWvu6JYd+JgNx9D5ldBiiHBttRzzFctfreZI8aocdx4UW&#10;B3puqf7eHZyBLl9JSOl9s/76cKmk5+0mP2+Nub+bVk+gAk3hPwwX/IgOVWTay4GtV72B+Ej4uxdv&#10;vshA7Q3kWQa6KvU1fPULAAD//wMAUEsBAi0AFAAGAAgAAAAhALaDOJL+AAAA4QEAABMAAAAAAAAA&#10;AAAAAAAAAAAAAFtDb250ZW50X1R5cGVzXS54bWxQSwECLQAUAAYACAAAACEAOP0h/9YAAACUAQAA&#10;CwAAAAAAAAAAAAAAAAAvAQAAX3JlbHMvLnJlbHNQSwECLQAUAAYACAAAACEA1w690AwCAAAcBAAA&#10;DgAAAAAAAAAAAAAAAAAuAgAAZHJzL2Uyb0RvYy54bWxQSwECLQAUAAYACAAAACEApR99qtoAAAAE&#10;AQAADwAAAAAAAAAAAAAAAABmBAAAZHJzL2Rvd25yZXYueG1sUEsFBgAAAAAEAAQA8wAAAG0FAAAA&#10;AA==&#10;" filled="f" stroked="f">
              <v:fill o:detectmouseclick="t"/>
              <v:textbox style="mso-fit-shape-to-text:t" inset="0,15pt,0,0">
                <w:txbxContent>
                  <w:p w14:paraId="5227355E" w14:textId="453746DE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000000">
      <w:rPr>
        <w:noProof/>
        <w:lang w:val="en-US"/>
      </w:rPr>
      <w:pict w14:anchorId="65EB1368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4" o:spid="_x0000_s1046" type="#_x0000_t136" style="position:absolute;margin-left:0;margin-top:0;width:722.25pt;height:49.5pt;rotation:315;z-index:-251632128;mso-position-horizontal:center;mso-position-horizontal-relative:margin;mso-position-vertical:center;mso-position-vertical-relative:margin" o:allowincell="f" fillcolor="silver" stroked="f">
          <v:fill opacity=".5"/>
          <v:textpath style="font-family:&quot;Arial&quot;;font-size:44pt" string="FOR TRIALLING PURPOSES ONLY"/>
          <w10:wrap anchorx="margin" anchory="margin"/>
        </v:shape>
      </w:pict>
    </w: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A5F9C2" w14:textId="62DD0BD2" w:rsidR="00AB4CDB" w:rsidRDefault="002539F4">
    <w:r>
      <w:rPr>
        <w:noProof/>
      </w:rPr>
      <mc:AlternateContent>
        <mc:Choice Requires="wps">
          <w:drawing>
            <wp:anchor distT="0" distB="0" distL="0" distR="0" simplePos="0" relativeHeight="251693568" behindDoc="0" locked="0" layoutInCell="1" allowOverlap="1" wp14:anchorId="551B5ADE" wp14:editId="60B6F770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815340" cy="345440"/>
              <wp:effectExtent l="0" t="0" r="3810" b="16510"/>
              <wp:wrapNone/>
              <wp:docPr id="679985169" name="Text Box 8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E0B539A" w14:textId="43932FC2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51B5ADE" id="_x0000_t202" coordsize="21600,21600" o:spt="202" path="m,l,21600r21600,l21600,xe">
              <v:stroke joinstyle="miter"/>
              <v:path gradientshapeok="t" o:connecttype="rect"/>
            </v:shapetype>
            <v:shape id="Text Box 8" o:spid="_x0000_s1034" type="#_x0000_t202" alt="[UNCLASSIFIED]" style="position:absolute;margin-left:0;margin-top:0;width:64.2pt;height:27.2pt;z-index:25169356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83cmDQIAABwEAAAOAAAAZHJzL2Uyb0RvYy54bWysU8Fu2zAMvQ/YPwi6L3baZOuMOEXWIsOA&#10;oi2QDj0rshQbkEVBYmJnXz9KjpOt22nYRaZI+pF8fFrc9q1hB+VDA7bk00nOmbISqsbuSv79Zf3h&#10;hrOAwlbCgFUlP6rAb5fv3y06V6grqMFUyjMCsaHoXMlrRFdkWZC1akWYgFOWghp8K5CufpdVXnSE&#10;3prsKs8/Zh34ynmQKgTy3g9Bvkz4WiuJT1oHhcyUnHrDdPp0buOZLRei2Hnh6kae2hD/0EUrGktF&#10;z1D3AgXb++YPqLaRHgJonEhoM9C6kSrNQNNM8zfTbGrhVJqFyAnuTFP4f7Dy8bBxz55h/wV6WmAk&#10;pHOhCOSM8/Tat/FLnTKKE4XHM22qRybJeTOdX88oIil0PZvPyCaU7PKz8wG/KmhZNEruaSuJLHF4&#10;CDikjimxloV1Y0zajLG/OQgzerJLh9HCftuzpir5p7H7LVRHGsrDsO/g5Lqh0g8i4LPwtGDqlkSL&#10;T3RoA13J4WRxVoP/8Td/zCfeKcpZR4IpuSVFc2a+WdpH1FYypp/zeU43P7q3o2H37R2QDKf0IpxM&#10;ZsxDM5raQ/tKcl7FQhQSVlK5kuNo3uGgXHoOUq1WKYlk5AQ+2I2TETrSFbl86V+FdyfCkTb1CKOa&#10;RPGG9yE3/hncao/EflpKpHYg8sQ4STCt9fRcosZ/vaesy6Ne/gQAAP//AwBQSwMEFAAGAAgAAAAh&#10;AKUffaraAAAABAEAAA8AAABkcnMvZG93bnJldi54bWxMj81OwzAQhO9IvIO1SNyokypBVYhTVUg9&#10;9FbKz3kbL0kg3o1itw19elwu9LLSaEYz35bLyfXqSKPvhA2kswQUcS2248bA2+v6YQHKB2SLvTAZ&#10;+CEPy+r2psTCyolf6LgLjYol7As00IYwFFr7uiWHfiYDcfQ+ZXQYohwbbUc8xXLX63mSPGqHHceF&#10;Fgd6bqn+3h2cgS5fSUjpfbP++nCppOftJj9vjbm/m1ZPoAJN4T8MF/yIDlVk2suBrVe9gfhI+LsX&#10;b77IQO0N5FkGuir1NXz1CwAA//8DAFBLAQItABQABgAIAAAAIQC2gziS/gAAAOEBAAATAAAAAAAA&#10;AAAAAAAAAAAAAABbQ29udGVudF9UeXBlc10ueG1sUEsBAi0AFAAGAAgAAAAhADj9If/WAAAAlAEA&#10;AAsAAAAAAAAAAAAAAAAALwEAAF9yZWxzLy5yZWxzUEsBAi0AFAAGAAgAAAAhAGPzdyYNAgAAHAQA&#10;AA4AAAAAAAAAAAAAAAAALgIAAGRycy9lMm9Eb2MueG1sUEsBAi0AFAAGAAgAAAAhAKUffaraAAAA&#10;BAEAAA8AAAAAAAAAAAAAAAAAZwQAAGRycy9kb3ducmV2LnhtbFBLBQYAAAAABAAEAPMAAABuBQAA&#10;AAA=&#10;" filled="f" stroked="f">
              <v:fill o:detectmouseclick="t"/>
              <v:textbox style="mso-fit-shape-to-text:t" inset="0,15pt,0,0">
                <w:txbxContent>
                  <w:p w14:paraId="6E0B539A" w14:textId="43932FC2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000000">
      <w:rPr>
        <w:noProof/>
      </w:rPr>
      <w:pict w14:anchorId="06546DA1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534057264" o:spid="_x0000_s1035" type="#_x0000_t136" style="position:absolute;margin-left:0;margin-top:0;width:551.5pt;height:34.45pt;rotation:315;z-index:-251636224;mso-position-horizontal:center;mso-position-horizontal-relative:margin;mso-position-vertical:center;mso-position-vertical-relative:margin" o:allowincell="f" fillcolor="#7f7f7f [1612]" stroked="f">
          <v:fill opacity=".5"/>
          <v:textpath style="font-family:&quot;Times New Roman&quot;;font-size:1pt" string="DRAFT ONLY - NOT FOR CIRCULATION"/>
          <w10:wrap anchorx="margin" anchory="margin"/>
        </v:shape>
      </w:pict>
    </w:r>
  </w:p>
  <w:p w14:paraId="476B4BA9" w14:textId="77777777" w:rsidR="00AB4CDB" w:rsidRDefault="00AB4CDB"/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2EE3811" w14:textId="65498848" w:rsidR="00AB4CDB" w:rsidRDefault="00AB4CDB" w:rsidP="00753D35">
    <w:pPr>
      <w:pStyle w:val="NCEAHeaderFooter"/>
      <w:rPr>
        <w:color w:val="808080"/>
      </w:rPr>
    </w:pPr>
    <w:r>
      <w:rPr>
        <w:color w:val="808080"/>
      </w:rPr>
      <w:t>I</w:t>
    </w:r>
    <w:r w:rsidRPr="006628D1">
      <w:rPr>
        <w:color w:val="808080"/>
      </w:rPr>
      <w:t xml:space="preserve">nternal assessment </w:t>
    </w:r>
    <w:r w:rsidRPr="00BA1235">
      <w:rPr>
        <w:color w:val="808080"/>
      </w:rPr>
      <w:t xml:space="preserve">resource </w:t>
    </w:r>
    <w:r>
      <w:rPr>
        <w:color w:val="808080"/>
      </w:rPr>
      <w:t xml:space="preserve">Te Reo Māori </w:t>
    </w:r>
    <w:r w:rsidRPr="00D653FE">
      <w:rPr>
        <w:color w:val="808080"/>
        <w:lang w:val="en-AU"/>
      </w:rPr>
      <w:t>Te Reo Māori 2.2A v</w:t>
    </w:r>
    <w:r w:rsidR="003C0EA5">
      <w:rPr>
        <w:color w:val="808080"/>
        <w:lang w:val="en-AU"/>
      </w:rPr>
      <w:t>4</w:t>
    </w:r>
    <w:r w:rsidRPr="00D653FE">
      <w:rPr>
        <w:color w:val="808080"/>
        <w:lang w:val="en-AU"/>
      </w:rPr>
      <w:t xml:space="preserve"> for Achievement Standard 91285</w:t>
    </w:r>
  </w:p>
  <w:p w14:paraId="67E9DF95" w14:textId="77777777" w:rsidR="00AB4CDB" w:rsidRPr="004E40C0" w:rsidRDefault="00AB4CDB" w:rsidP="00D653FE">
    <w:pPr>
      <w:pStyle w:val="NCEAHeaderFooter"/>
    </w:pPr>
    <w:r w:rsidRPr="006628D1">
      <w:rPr>
        <w:color w:val="808080"/>
      </w:rPr>
      <w:t>PAGE FOR TEACHER USE</w:t>
    </w:r>
    <w:r>
      <w:rPr>
        <w:color w:val="808080"/>
      </w:rPr>
      <w:t xml:space="preserve"> </w:t>
    </w: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32E9D4A" w14:textId="0343BB11" w:rsidR="00AB4CDB" w:rsidRDefault="002539F4">
    <w:pPr>
      <w:pStyle w:val="Header"/>
      <w:rPr>
        <w:i/>
        <w:sz w:val="20"/>
      </w:rPr>
    </w:pPr>
    <w:r>
      <w:rPr>
        <w:noProof/>
        <w:sz w:val="24"/>
      </w:rPr>
      <mc:AlternateContent>
        <mc:Choice Requires="wps">
          <w:drawing>
            <wp:anchor distT="0" distB="0" distL="0" distR="0" simplePos="0" relativeHeight="251692544" behindDoc="0" locked="0" layoutInCell="1" allowOverlap="1" wp14:anchorId="586C1A7F" wp14:editId="6BE6169D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815340" cy="345440"/>
              <wp:effectExtent l="0" t="0" r="3810" b="16510"/>
              <wp:wrapNone/>
              <wp:docPr id="1426294398" name="Text Box 7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1534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8A3CE9D" w14:textId="6F3A4435" w:rsidR="002539F4" w:rsidRPr="002539F4" w:rsidRDefault="002539F4" w:rsidP="002539F4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539F4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86C1A7F" id="_x0000_t202" coordsize="21600,21600" o:spt="202" path="m,l,21600r21600,l21600,xe">
              <v:stroke joinstyle="miter"/>
              <v:path gradientshapeok="t" o:connecttype="rect"/>
            </v:shapetype>
            <v:shape id="Text Box 7" o:spid="_x0000_s1036" type="#_x0000_t202" alt="[UNCLASSIFIED]" style="position:absolute;margin-left:0;margin-top:0;width:64.2pt;height:27.2pt;z-index:25169254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TMUbDQIAABwEAAAOAAAAZHJzL2Uyb0RvYy54bWysU8Fu2zAMvQ/YPwi6L3bapOiMOEXWIsOA&#10;oC2QDj0rshQbsERBYmJnXz9Kjput22nYRaZI+pF8fFrc9aZlR+VDA7bk00nOmbISqsbuS/79Zf3p&#10;lrOAwlaiBatKflKB3y0/flh0rlBXUENbKc8IxIaicyWvEV2RZUHWyogwAacsBTV4I5Cufp9VXnSE&#10;btrsKs9vsg585TxIFQJ5H4YgXyZ8rZXEJ62DQtaWnHrDdPp07uKZLRei2Hvh6kae2xD/0IURjaWi&#10;b1APAgU7+OYPKNNIDwE0TiSYDLRupEoz0DTT/N0021o4lWYhcoJ7oyn8P1j5eNy6Z8+w/wI9LTAS&#10;0rlQBHLGeXrtTfxSp4ziROHpjTbVI5PkvJ3Or2cUkRS6ns1nZBNKdvnZ+YBfFRgWjZJ72koiSxw3&#10;AYfUMSXWsrBu2jZtprW/OQgzerJLh9HCftezpir5zdj9DqoTDeVh2Hdwct1Q6Y0I+Cw8LZi6JdHi&#10;Ex26ha7kcLY4q8H/+Js/5hPvFOWsI8GU3JKiOWu/WdpH1FYypp/zeU43P7p3o2EP5h5IhlN6EU4m&#10;M+ZhO5rag3klOa9iIQoJK6lcyXE073FQLj0HqVarlEQycgI3dutkhI50RS5f+lfh3ZlwpE09wqgm&#10;UbzjfciNfwa3OiCxn5YSqR2IPDNOEkxrPT+XqPFf7ynr8qiXPwEAAP//AwBQSwMEFAAGAAgAAAAh&#10;AKUffaraAAAABAEAAA8AAABkcnMvZG93bnJldi54bWxMj81OwzAQhO9IvIO1SNyokypBVYhTVUg9&#10;9FbKz3kbL0kg3o1itw19elwu9LLSaEYz35bLyfXqSKPvhA2kswQUcS2248bA2+v6YQHKB2SLvTAZ&#10;+CEPy+r2psTCyolf6LgLjYol7As00IYwFFr7uiWHfiYDcfQ+ZXQYohwbbUc8xXLX63mSPGqHHceF&#10;Fgd6bqn+3h2cgS5fSUjpfbP++nCppOftJj9vjbm/m1ZPoAJN4T8MF/yIDlVk2suBrVe9gfhI+LsX&#10;b77IQO0N5FkGuir1NXz1CwAA//8DAFBLAQItABQABgAIAAAAIQC2gziS/gAAAOEBAAATAAAAAAAA&#10;AAAAAAAAAAAAAABbQ29udGVudF9UeXBlc10ueG1sUEsBAi0AFAAGAAgAAAAhADj9If/WAAAAlAEA&#10;AAsAAAAAAAAAAAAAAAAALwEAAF9yZWxzLy5yZWxzUEsBAi0AFAAGAAgAAAAhAA5MxRsNAgAAHAQA&#10;AA4AAAAAAAAAAAAAAAAALgIAAGRycy9lMm9Eb2MueG1sUEsBAi0AFAAGAAgAAAAhAKUffaraAAAA&#10;BAEAAA8AAAAAAAAAAAAAAAAAZwQAAGRycy9kb3ducmV2LnhtbFBLBQYAAAAABAAEAPMAAABuBQAA&#10;AAA=&#10;" filled="f" stroked="f">
              <v:fill o:detectmouseclick="t"/>
              <v:textbox style="mso-fit-shape-to-text:t" inset="0,15pt,0,0">
                <w:txbxContent>
                  <w:p w14:paraId="68A3CE9D" w14:textId="6F3A4435" w:rsidR="002539F4" w:rsidRPr="002539F4" w:rsidRDefault="002539F4" w:rsidP="002539F4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539F4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000000">
      <w:rPr>
        <w:noProof/>
        <w:sz w:val="24"/>
      </w:rPr>
      <w:pict w14:anchorId="6FFE5BBA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534057263" o:spid="_x0000_s1034" type="#_x0000_t136" style="position:absolute;margin-left:0;margin-top:0;width:551.5pt;height:34.45pt;rotation:315;z-index:-251638272;mso-position-horizontal:center;mso-position-horizontal-relative:margin;mso-position-vertical:center;mso-position-vertical-relative:margin" o:allowincell="f" fillcolor="#7f7f7f [1612]" stroked="f">
          <v:fill opacity=".5"/>
          <v:textpath style="font-family:&quot;Times New Roman&quot;;font-size:1pt" string="DRAFT ONLY - NOT FOR CIRCULATION"/>
          <w10:wrap anchorx="margin" anchory="margin"/>
        </v:shape>
      </w:pict>
    </w:r>
    <w:r w:rsidR="00AB4CDB">
      <w:rPr>
        <w:i/>
        <w:sz w:val="20"/>
      </w:rPr>
      <w:t>JO-Cont version 1 Apr 13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88691A"/>
    <w:multiLevelType w:val="hybridMultilevel"/>
    <w:tmpl w:val="C9DA40F2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B2E1C26"/>
    <w:multiLevelType w:val="hybridMultilevel"/>
    <w:tmpl w:val="3CEC7D3A"/>
    <w:lvl w:ilvl="0" w:tplc="1F4ACF14">
      <w:start w:val="1"/>
      <w:numFmt w:val="bullet"/>
      <w:lvlText w:val=""/>
      <w:lvlJc w:val="left"/>
      <w:pPr>
        <w:tabs>
          <w:tab w:val="num" w:pos="0"/>
        </w:tabs>
        <w:ind w:left="0" w:firstLine="0"/>
      </w:pPr>
      <w:rPr>
        <w:rFonts w:ascii="Symbol" w:hAnsi="Symbol" w:hint="default"/>
        <w:sz w:val="22"/>
      </w:rPr>
    </w:lvl>
    <w:lvl w:ilvl="1" w:tplc="1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1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1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1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D4673A2"/>
    <w:multiLevelType w:val="hybridMultilevel"/>
    <w:tmpl w:val="2ACC35B8"/>
    <w:lvl w:ilvl="0" w:tplc="5CB89946">
      <w:start w:val="1"/>
      <w:numFmt w:val="bullet"/>
      <w:pStyle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24C0FAA"/>
    <w:multiLevelType w:val="multilevel"/>
    <w:tmpl w:val="007ABE1C"/>
    <w:lvl w:ilvl="0">
      <w:start w:val="1"/>
      <w:numFmt w:val="bullet"/>
      <w:pStyle w:val="NCEAtablebullet"/>
      <w:lvlText w:val=""/>
      <w:lvlJc w:val="left"/>
      <w:pPr>
        <w:ind w:left="284" w:hanging="284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567" w:hanging="283"/>
      </w:pPr>
      <w:rPr>
        <w:rFonts w:ascii="Courier New" w:hAnsi="Courier New" w:hint="default"/>
      </w:rPr>
    </w:lvl>
    <w:lvl w:ilvl="2">
      <w:start w:val="1"/>
      <w:numFmt w:val="none"/>
      <w:lvlText w:val=""/>
      <w:lvlJc w:val="left"/>
      <w:pPr>
        <w:ind w:left="1080" w:hanging="366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4" w15:restartNumberingAfterBreak="0">
    <w:nsid w:val="1C995235"/>
    <w:multiLevelType w:val="multilevel"/>
    <w:tmpl w:val="F0E05672"/>
    <w:lvl w:ilvl="0">
      <w:start w:val="1"/>
      <w:numFmt w:val="bullet"/>
      <w:pStyle w:val="NCEAbullets"/>
      <w:lvlText w:val=""/>
      <w:lvlJc w:val="left"/>
      <w:pPr>
        <w:ind w:left="360" w:hanging="360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714" w:hanging="354"/>
      </w:pPr>
      <w:rPr>
        <w:rFonts w:ascii="Courier New" w:hAnsi="Courier New" w:hint="default"/>
      </w:rPr>
    </w:lvl>
    <w:lvl w:ilvl="2">
      <w:start w:val="1"/>
      <w:numFmt w:val="lowerRoman"/>
      <w:lvlText w:val="%3"/>
      <w:lvlJc w:val="left"/>
      <w:pPr>
        <w:ind w:left="1080" w:hanging="366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5" w15:restartNumberingAfterBreak="0">
    <w:nsid w:val="1EA12E5C"/>
    <w:multiLevelType w:val="hybridMultilevel"/>
    <w:tmpl w:val="90188FA6"/>
    <w:lvl w:ilvl="0" w:tplc="14090001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cs="Wingdings" w:hint="default"/>
      </w:rPr>
    </w:lvl>
    <w:lvl w:ilvl="2" w:tplc="1409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cs="Wingdings" w:hint="default"/>
      </w:rPr>
    </w:lvl>
    <w:lvl w:ilvl="5" w:tplc="1409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cs="Wingdings" w:hint="default"/>
      </w:rPr>
    </w:lvl>
    <w:lvl w:ilvl="8" w:tplc="1409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35F836B3"/>
    <w:multiLevelType w:val="hybridMultilevel"/>
    <w:tmpl w:val="75D87FB4"/>
    <w:lvl w:ilvl="0" w:tplc="14090001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hint="default"/>
      </w:rPr>
    </w:lvl>
    <w:lvl w:ilvl="2" w:tplc="1409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1409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1409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36F17ECB"/>
    <w:multiLevelType w:val="hybridMultilevel"/>
    <w:tmpl w:val="EEF4B6BA"/>
    <w:lvl w:ilvl="0" w:tplc="945E903A">
      <w:start w:val="1"/>
      <w:numFmt w:val="decimal"/>
      <w:pStyle w:val="NCEAnumbers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sz w:val="22"/>
      </w:rPr>
    </w:lvl>
    <w:lvl w:ilvl="1" w:tplc="08090003">
      <w:start w:val="1"/>
      <w:numFmt w:val="bullet"/>
      <w:lvlText w:val="o"/>
      <w:lvlJc w:val="left"/>
      <w:pPr>
        <w:tabs>
          <w:tab w:val="num" w:pos="1503"/>
        </w:tabs>
        <w:ind w:left="1503" w:hanging="360"/>
      </w:pPr>
      <w:rPr>
        <w:rFonts w:ascii="Courier New" w:hAnsi="Courier New" w:cs="Palatino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223"/>
        </w:tabs>
        <w:ind w:left="2223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943"/>
        </w:tabs>
        <w:ind w:left="2943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63"/>
        </w:tabs>
        <w:ind w:left="3663" w:hanging="360"/>
      </w:pPr>
      <w:rPr>
        <w:rFonts w:ascii="Courier New" w:hAnsi="Courier New" w:cs="Palatino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83"/>
        </w:tabs>
        <w:ind w:left="4383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103"/>
        </w:tabs>
        <w:ind w:left="5103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823"/>
        </w:tabs>
        <w:ind w:left="5823" w:hanging="360"/>
      </w:pPr>
      <w:rPr>
        <w:rFonts w:ascii="Courier New" w:hAnsi="Courier New" w:cs="Palatino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543"/>
        </w:tabs>
        <w:ind w:left="6543" w:hanging="360"/>
      </w:pPr>
      <w:rPr>
        <w:rFonts w:ascii="Wingdings" w:hAnsi="Wingdings" w:hint="default"/>
      </w:rPr>
    </w:lvl>
  </w:abstractNum>
  <w:abstractNum w:abstractNumId="8" w15:restartNumberingAfterBreak="0">
    <w:nsid w:val="388B78F8"/>
    <w:multiLevelType w:val="hybridMultilevel"/>
    <w:tmpl w:val="2CF4E5AE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92510A4"/>
    <w:multiLevelType w:val="hybridMultilevel"/>
    <w:tmpl w:val="DFFED862"/>
    <w:lvl w:ilvl="0" w:tplc="2A38FC7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22"/>
      </w:rPr>
    </w:lvl>
    <w:lvl w:ilvl="1" w:tplc="00030409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0050409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0010409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003040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0050409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0010409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003040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0050409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42807AE9"/>
    <w:multiLevelType w:val="hybridMultilevel"/>
    <w:tmpl w:val="4DE6F840"/>
    <w:lvl w:ilvl="0" w:tplc="14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1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1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1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44412C48"/>
    <w:multiLevelType w:val="hybridMultilevel"/>
    <w:tmpl w:val="182811A6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2A38FC7E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  <w:sz w:val="22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2" w15:restartNumberingAfterBreak="0">
    <w:nsid w:val="49CC688E"/>
    <w:multiLevelType w:val="hybridMultilevel"/>
    <w:tmpl w:val="A5CADB16"/>
    <w:lvl w:ilvl="0" w:tplc="2A38FC7E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22"/>
      </w:rPr>
    </w:lvl>
    <w:lvl w:ilvl="1" w:tplc="00030409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0050409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0010409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003040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0050409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0010409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003040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0050409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507E4777"/>
    <w:multiLevelType w:val="hybridMultilevel"/>
    <w:tmpl w:val="BAC82EF6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92B165F"/>
    <w:multiLevelType w:val="hybridMultilevel"/>
    <w:tmpl w:val="A798236E"/>
    <w:lvl w:ilvl="0" w:tplc="15A0A39C">
      <w:start w:val="1"/>
      <w:numFmt w:val="bullet"/>
      <w:pStyle w:val="NCEABulletssub"/>
      <w:lvlText w:val="–"/>
      <w:lvlJc w:val="left"/>
      <w:pPr>
        <w:tabs>
          <w:tab w:val="num" w:pos="283"/>
        </w:tabs>
        <w:ind w:left="283" w:firstLine="0"/>
      </w:pPr>
      <w:rPr>
        <w:rFonts w:ascii="Arial" w:hAnsi="Arial" w:hint="default"/>
      </w:rPr>
    </w:lvl>
    <w:lvl w:ilvl="1" w:tplc="00030409" w:tentative="1">
      <w:start w:val="1"/>
      <w:numFmt w:val="bullet"/>
      <w:lvlText w:val="o"/>
      <w:lvlJc w:val="left"/>
      <w:pPr>
        <w:tabs>
          <w:tab w:val="num" w:pos="1723"/>
        </w:tabs>
        <w:ind w:left="1723" w:hanging="360"/>
      </w:pPr>
      <w:rPr>
        <w:rFonts w:ascii="Courier New" w:hAnsi="Courier New" w:hint="default"/>
      </w:rPr>
    </w:lvl>
    <w:lvl w:ilvl="2" w:tplc="00050409" w:tentative="1">
      <w:start w:val="1"/>
      <w:numFmt w:val="bullet"/>
      <w:lvlText w:val=""/>
      <w:lvlJc w:val="left"/>
      <w:pPr>
        <w:tabs>
          <w:tab w:val="num" w:pos="2443"/>
        </w:tabs>
        <w:ind w:left="2443" w:hanging="360"/>
      </w:pPr>
      <w:rPr>
        <w:rFonts w:ascii="Wingdings" w:hAnsi="Wingdings" w:hint="default"/>
      </w:rPr>
    </w:lvl>
    <w:lvl w:ilvl="3" w:tplc="00010409" w:tentative="1">
      <w:start w:val="1"/>
      <w:numFmt w:val="bullet"/>
      <w:lvlText w:val=""/>
      <w:lvlJc w:val="left"/>
      <w:pPr>
        <w:tabs>
          <w:tab w:val="num" w:pos="3163"/>
        </w:tabs>
        <w:ind w:left="3163" w:hanging="360"/>
      </w:pPr>
      <w:rPr>
        <w:rFonts w:ascii="Symbol" w:hAnsi="Symbol" w:hint="default"/>
      </w:rPr>
    </w:lvl>
    <w:lvl w:ilvl="4" w:tplc="00030409" w:tentative="1">
      <w:start w:val="1"/>
      <w:numFmt w:val="bullet"/>
      <w:lvlText w:val="o"/>
      <w:lvlJc w:val="left"/>
      <w:pPr>
        <w:tabs>
          <w:tab w:val="num" w:pos="3883"/>
        </w:tabs>
        <w:ind w:left="3883" w:hanging="360"/>
      </w:pPr>
      <w:rPr>
        <w:rFonts w:ascii="Courier New" w:hAnsi="Courier New" w:hint="default"/>
      </w:rPr>
    </w:lvl>
    <w:lvl w:ilvl="5" w:tplc="00050409" w:tentative="1">
      <w:start w:val="1"/>
      <w:numFmt w:val="bullet"/>
      <w:lvlText w:val=""/>
      <w:lvlJc w:val="left"/>
      <w:pPr>
        <w:tabs>
          <w:tab w:val="num" w:pos="4603"/>
        </w:tabs>
        <w:ind w:left="4603" w:hanging="360"/>
      </w:pPr>
      <w:rPr>
        <w:rFonts w:ascii="Wingdings" w:hAnsi="Wingdings" w:hint="default"/>
      </w:rPr>
    </w:lvl>
    <w:lvl w:ilvl="6" w:tplc="00010409" w:tentative="1">
      <w:start w:val="1"/>
      <w:numFmt w:val="bullet"/>
      <w:lvlText w:val=""/>
      <w:lvlJc w:val="left"/>
      <w:pPr>
        <w:tabs>
          <w:tab w:val="num" w:pos="5323"/>
        </w:tabs>
        <w:ind w:left="5323" w:hanging="360"/>
      </w:pPr>
      <w:rPr>
        <w:rFonts w:ascii="Symbol" w:hAnsi="Symbol" w:hint="default"/>
      </w:rPr>
    </w:lvl>
    <w:lvl w:ilvl="7" w:tplc="00030409" w:tentative="1">
      <w:start w:val="1"/>
      <w:numFmt w:val="bullet"/>
      <w:lvlText w:val="o"/>
      <w:lvlJc w:val="left"/>
      <w:pPr>
        <w:tabs>
          <w:tab w:val="num" w:pos="6043"/>
        </w:tabs>
        <w:ind w:left="6043" w:hanging="360"/>
      </w:pPr>
      <w:rPr>
        <w:rFonts w:ascii="Courier New" w:hAnsi="Courier New" w:hint="default"/>
      </w:rPr>
    </w:lvl>
    <w:lvl w:ilvl="8" w:tplc="00050409" w:tentative="1">
      <w:start w:val="1"/>
      <w:numFmt w:val="bullet"/>
      <w:lvlText w:val=""/>
      <w:lvlJc w:val="left"/>
      <w:pPr>
        <w:tabs>
          <w:tab w:val="num" w:pos="6763"/>
        </w:tabs>
        <w:ind w:left="6763" w:hanging="360"/>
      </w:pPr>
      <w:rPr>
        <w:rFonts w:ascii="Wingdings" w:hAnsi="Wingdings" w:hint="default"/>
      </w:rPr>
    </w:lvl>
  </w:abstractNum>
  <w:abstractNum w:abstractNumId="15" w15:restartNumberingAfterBreak="0">
    <w:nsid w:val="5D624CFB"/>
    <w:multiLevelType w:val="multilevel"/>
    <w:tmpl w:val="03703AEE"/>
    <w:lvl w:ilvl="0">
      <w:start w:val="1"/>
      <w:numFmt w:val="bullet"/>
      <w:pStyle w:val="VPSchedulebullets"/>
      <w:lvlText w:val=""/>
      <w:lvlJc w:val="left"/>
      <w:pPr>
        <w:ind w:left="284" w:hanging="284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567" w:hanging="283"/>
      </w:pPr>
      <w:rPr>
        <w:rFonts w:ascii="Courier New" w:hAnsi="Courier New" w:hint="default"/>
      </w:rPr>
    </w:lvl>
    <w:lvl w:ilvl="2">
      <w:start w:val="1"/>
      <w:numFmt w:val="lowerLetter"/>
      <w:lvlText w:val="%3"/>
      <w:lvlJc w:val="left"/>
      <w:pPr>
        <w:ind w:left="851" w:hanging="284"/>
      </w:pPr>
      <w:rPr>
        <w:rFonts w:hint="default"/>
      </w:rPr>
    </w:lvl>
    <w:lvl w:ilvl="3">
      <w:start w:val="1"/>
      <w:numFmt w:val="none"/>
      <w:lvlText w:val=""/>
      <w:lvlJc w:val="left"/>
      <w:pPr>
        <w:ind w:left="284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284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284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284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284" w:firstLine="0"/>
      </w:pPr>
      <w:rPr>
        <w:rFonts w:hint="default"/>
      </w:rPr>
    </w:lvl>
    <w:lvl w:ilvl="8">
      <w:start w:val="1"/>
      <w:numFmt w:val="none"/>
      <w:lvlText w:val="%9"/>
      <w:lvlJc w:val="left"/>
      <w:pPr>
        <w:ind w:left="284" w:firstLine="0"/>
      </w:pPr>
      <w:rPr>
        <w:rFonts w:hint="default"/>
      </w:rPr>
    </w:lvl>
  </w:abstractNum>
  <w:abstractNum w:abstractNumId="16" w15:restartNumberingAfterBreak="0">
    <w:nsid w:val="6F1962FB"/>
    <w:multiLevelType w:val="hybridMultilevel"/>
    <w:tmpl w:val="F216E59A"/>
    <w:lvl w:ilvl="0" w:tplc="6FC8C6AE">
      <w:start w:val="1"/>
      <w:numFmt w:val="bullet"/>
      <w:lvlText w:val=""/>
      <w:lvlJc w:val="left"/>
      <w:pPr>
        <w:tabs>
          <w:tab w:val="num" w:pos="1340"/>
        </w:tabs>
        <w:ind w:left="1340" w:firstLine="0"/>
      </w:pPr>
      <w:rPr>
        <w:rFonts w:ascii="Symbol" w:hAnsi="Symbol" w:hint="default"/>
        <w:color w:val="auto"/>
        <w:sz w:val="22"/>
      </w:rPr>
    </w:lvl>
    <w:lvl w:ilvl="1" w:tplc="08090003">
      <w:start w:val="1"/>
      <w:numFmt w:val="bullet"/>
      <w:lvlText w:val="o"/>
      <w:lvlJc w:val="left"/>
      <w:pPr>
        <w:tabs>
          <w:tab w:val="num" w:pos="2843"/>
        </w:tabs>
        <w:ind w:left="2843" w:hanging="360"/>
      </w:pPr>
      <w:rPr>
        <w:rFonts w:ascii="Courier New" w:hAnsi="Courier New" w:cs="Palatino" w:hint="default"/>
      </w:rPr>
    </w:lvl>
    <w:lvl w:ilvl="2" w:tplc="08090005">
      <w:start w:val="1"/>
      <w:numFmt w:val="bullet"/>
      <w:lvlText w:val=""/>
      <w:lvlJc w:val="left"/>
      <w:pPr>
        <w:tabs>
          <w:tab w:val="num" w:pos="3563"/>
        </w:tabs>
        <w:ind w:left="3563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4283"/>
        </w:tabs>
        <w:ind w:left="4283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5003"/>
        </w:tabs>
        <w:ind w:left="5003" w:hanging="360"/>
      </w:pPr>
      <w:rPr>
        <w:rFonts w:ascii="Courier New" w:hAnsi="Courier New" w:cs="Palatino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5723"/>
        </w:tabs>
        <w:ind w:left="5723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6443"/>
        </w:tabs>
        <w:ind w:left="6443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7163"/>
        </w:tabs>
        <w:ind w:left="7163" w:hanging="360"/>
      </w:pPr>
      <w:rPr>
        <w:rFonts w:ascii="Courier New" w:hAnsi="Courier New" w:cs="Palatino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7883"/>
        </w:tabs>
        <w:ind w:left="7883" w:hanging="360"/>
      </w:pPr>
      <w:rPr>
        <w:rFonts w:ascii="Wingdings" w:hAnsi="Wingdings" w:hint="default"/>
      </w:rPr>
    </w:lvl>
  </w:abstractNum>
  <w:num w:numId="1" w16cid:durableId="1101267901">
    <w:abstractNumId w:val="16"/>
  </w:num>
  <w:num w:numId="2" w16cid:durableId="1555850788">
    <w:abstractNumId w:val="7"/>
  </w:num>
  <w:num w:numId="3" w16cid:durableId="757096469">
    <w:abstractNumId w:val="14"/>
  </w:num>
  <w:num w:numId="4" w16cid:durableId="847670408">
    <w:abstractNumId w:val="2"/>
  </w:num>
  <w:num w:numId="5" w16cid:durableId="2064794325">
    <w:abstractNumId w:val="4"/>
  </w:num>
  <w:num w:numId="6" w16cid:durableId="110907554">
    <w:abstractNumId w:val="3"/>
  </w:num>
  <w:num w:numId="7" w16cid:durableId="724378239">
    <w:abstractNumId w:val="6"/>
  </w:num>
  <w:num w:numId="8" w16cid:durableId="2123373825">
    <w:abstractNumId w:val="10"/>
  </w:num>
  <w:num w:numId="9" w16cid:durableId="323319641">
    <w:abstractNumId w:val="11"/>
  </w:num>
  <w:num w:numId="10" w16cid:durableId="1682731389">
    <w:abstractNumId w:val="12"/>
  </w:num>
  <w:num w:numId="11" w16cid:durableId="1595626565">
    <w:abstractNumId w:val="9"/>
  </w:num>
  <w:num w:numId="12" w16cid:durableId="239801514">
    <w:abstractNumId w:val="13"/>
  </w:num>
  <w:num w:numId="13" w16cid:durableId="140117583">
    <w:abstractNumId w:val="5"/>
  </w:num>
  <w:num w:numId="14" w16cid:durableId="1597864536">
    <w:abstractNumId w:val="0"/>
  </w:num>
  <w:num w:numId="15" w16cid:durableId="1011571253">
    <w:abstractNumId w:val="15"/>
  </w:num>
  <w:num w:numId="16" w16cid:durableId="967587242">
    <w:abstractNumId w:val="8"/>
  </w:num>
  <w:num w:numId="17" w16cid:durableId="308873857">
    <w:abstractNumId w:val="1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removePersonalInformation/>
  <w:removeDateAndTime/>
  <w:embedSystemFonts/>
  <w:stylePaneFormatFilter w:val="5424" w:allStyles="0" w:customStyles="0" w:latentStyles="1" w:stylesInUse="0" w:headingStyles="1" w:numberingStyles="0" w:tableStyles="0" w:directFormattingOnRuns="0" w:directFormattingOnParagraphs="0" w:directFormattingOnNumbering="1" w:directFormattingOnTables="0" w:clearFormatting="1" w:top3HeadingStyles="0" w:visibleStyles="1" w:alternateStyleNames="0"/>
  <w:doNotTrackFormatting/>
  <w:defaultTabStop w:val="720"/>
  <w:drawingGridHorizontalSpacing w:val="120"/>
  <w:displayHorizontalDrawingGridEvery w:val="0"/>
  <w:displayVerticalDrawingGridEvery w:val="0"/>
  <w:noPunctuationKerning/>
  <w:characterSpacingControl w:val="doNotCompress"/>
  <w:hdrShapeDefaults>
    <o:shapedefaults v:ext="edit" spidmax="2050"/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027C2"/>
    <w:rsid w:val="00000C01"/>
    <w:rsid w:val="00001AF8"/>
    <w:rsid w:val="00002D4D"/>
    <w:rsid w:val="0000496B"/>
    <w:rsid w:val="000055CB"/>
    <w:rsid w:val="00006179"/>
    <w:rsid w:val="000066BD"/>
    <w:rsid w:val="00007221"/>
    <w:rsid w:val="00012829"/>
    <w:rsid w:val="0001781A"/>
    <w:rsid w:val="00020CE4"/>
    <w:rsid w:val="00022013"/>
    <w:rsid w:val="0002510F"/>
    <w:rsid w:val="0002684E"/>
    <w:rsid w:val="0002706F"/>
    <w:rsid w:val="000420CC"/>
    <w:rsid w:val="00050E7C"/>
    <w:rsid w:val="00053322"/>
    <w:rsid w:val="000550FD"/>
    <w:rsid w:val="000559F8"/>
    <w:rsid w:val="00064C60"/>
    <w:rsid w:val="00064CDC"/>
    <w:rsid w:val="00066821"/>
    <w:rsid w:val="000726DF"/>
    <w:rsid w:val="00073163"/>
    <w:rsid w:val="00081621"/>
    <w:rsid w:val="00083107"/>
    <w:rsid w:val="000952DF"/>
    <w:rsid w:val="000A5970"/>
    <w:rsid w:val="000B1E04"/>
    <w:rsid w:val="000B50B6"/>
    <w:rsid w:val="000C1A2A"/>
    <w:rsid w:val="000C2065"/>
    <w:rsid w:val="000C6C84"/>
    <w:rsid w:val="000C6E8D"/>
    <w:rsid w:val="000C7339"/>
    <w:rsid w:val="000D4E54"/>
    <w:rsid w:val="000D6A1B"/>
    <w:rsid w:val="000E05D1"/>
    <w:rsid w:val="000E2389"/>
    <w:rsid w:val="000E2882"/>
    <w:rsid w:val="000E64C0"/>
    <w:rsid w:val="000F05B6"/>
    <w:rsid w:val="000F5ECB"/>
    <w:rsid w:val="000F76DB"/>
    <w:rsid w:val="001043D0"/>
    <w:rsid w:val="001064EA"/>
    <w:rsid w:val="0011332C"/>
    <w:rsid w:val="00113D4A"/>
    <w:rsid w:val="00121248"/>
    <w:rsid w:val="001219F2"/>
    <w:rsid w:val="00123EFA"/>
    <w:rsid w:val="00126C6E"/>
    <w:rsid w:val="00130643"/>
    <w:rsid w:val="001318DB"/>
    <w:rsid w:val="001324EE"/>
    <w:rsid w:val="0013516E"/>
    <w:rsid w:val="00137665"/>
    <w:rsid w:val="0014565F"/>
    <w:rsid w:val="00146557"/>
    <w:rsid w:val="00163DDF"/>
    <w:rsid w:val="00172938"/>
    <w:rsid w:val="001743F1"/>
    <w:rsid w:val="00182433"/>
    <w:rsid w:val="001840B9"/>
    <w:rsid w:val="0019797D"/>
    <w:rsid w:val="001A2381"/>
    <w:rsid w:val="001B51AB"/>
    <w:rsid w:val="001B5204"/>
    <w:rsid w:val="001B6343"/>
    <w:rsid w:val="001B699A"/>
    <w:rsid w:val="001C011A"/>
    <w:rsid w:val="001C40C4"/>
    <w:rsid w:val="001D575A"/>
    <w:rsid w:val="001D5FFE"/>
    <w:rsid w:val="001D6AF9"/>
    <w:rsid w:val="001E0845"/>
    <w:rsid w:val="001E3D3E"/>
    <w:rsid w:val="001E431C"/>
    <w:rsid w:val="00210BA3"/>
    <w:rsid w:val="00211B04"/>
    <w:rsid w:val="002169E0"/>
    <w:rsid w:val="00217C08"/>
    <w:rsid w:val="0022062A"/>
    <w:rsid w:val="002402E6"/>
    <w:rsid w:val="00242E85"/>
    <w:rsid w:val="0024728C"/>
    <w:rsid w:val="002516D4"/>
    <w:rsid w:val="00252202"/>
    <w:rsid w:val="002539F4"/>
    <w:rsid w:val="0025555D"/>
    <w:rsid w:val="002626BE"/>
    <w:rsid w:val="00263C70"/>
    <w:rsid w:val="002670AD"/>
    <w:rsid w:val="002730C0"/>
    <w:rsid w:val="00277635"/>
    <w:rsid w:val="002909DE"/>
    <w:rsid w:val="00296620"/>
    <w:rsid w:val="002A0E3A"/>
    <w:rsid w:val="002A34F2"/>
    <w:rsid w:val="002A3520"/>
    <w:rsid w:val="002A46EE"/>
    <w:rsid w:val="002B644B"/>
    <w:rsid w:val="002C4784"/>
    <w:rsid w:val="002C5C3D"/>
    <w:rsid w:val="002C7E93"/>
    <w:rsid w:val="002E1BC1"/>
    <w:rsid w:val="002E26E4"/>
    <w:rsid w:val="002E7CBF"/>
    <w:rsid w:val="002F45AA"/>
    <w:rsid w:val="002F49A8"/>
    <w:rsid w:val="002F5B54"/>
    <w:rsid w:val="002F5CB2"/>
    <w:rsid w:val="002F5DD0"/>
    <w:rsid w:val="002F6E63"/>
    <w:rsid w:val="002F712E"/>
    <w:rsid w:val="002F796A"/>
    <w:rsid w:val="0030299E"/>
    <w:rsid w:val="00302F2A"/>
    <w:rsid w:val="00302F52"/>
    <w:rsid w:val="003032FA"/>
    <w:rsid w:val="00306107"/>
    <w:rsid w:val="00311E56"/>
    <w:rsid w:val="00312677"/>
    <w:rsid w:val="00322D23"/>
    <w:rsid w:val="00327227"/>
    <w:rsid w:val="00331E03"/>
    <w:rsid w:val="00345D6B"/>
    <w:rsid w:val="003504DF"/>
    <w:rsid w:val="0035187D"/>
    <w:rsid w:val="0035539D"/>
    <w:rsid w:val="003572E0"/>
    <w:rsid w:val="00363C01"/>
    <w:rsid w:val="0037335A"/>
    <w:rsid w:val="003768D6"/>
    <w:rsid w:val="003802B9"/>
    <w:rsid w:val="00380EAF"/>
    <w:rsid w:val="00387EED"/>
    <w:rsid w:val="00391554"/>
    <w:rsid w:val="00391752"/>
    <w:rsid w:val="00392B5E"/>
    <w:rsid w:val="003969F8"/>
    <w:rsid w:val="003A07CA"/>
    <w:rsid w:val="003A1921"/>
    <w:rsid w:val="003A5C9C"/>
    <w:rsid w:val="003A72BE"/>
    <w:rsid w:val="003B490B"/>
    <w:rsid w:val="003B59D0"/>
    <w:rsid w:val="003B70DE"/>
    <w:rsid w:val="003C0EA5"/>
    <w:rsid w:val="003C101C"/>
    <w:rsid w:val="003C2AF8"/>
    <w:rsid w:val="003C4E8D"/>
    <w:rsid w:val="003C680F"/>
    <w:rsid w:val="003D1876"/>
    <w:rsid w:val="003D19CA"/>
    <w:rsid w:val="003D54DC"/>
    <w:rsid w:val="003E6CDD"/>
    <w:rsid w:val="003F0B5C"/>
    <w:rsid w:val="003F3A84"/>
    <w:rsid w:val="003F5327"/>
    <w:rsid w:val="003F6E61"/>
    <w:rsid w:val="0040008D"/>
    <w:rsid w:val="00400BAA"/>
    <w:rsid w:val="004027C2"/>
    <w:rsid w:val="004035FF"/>
    <w:rsid w:val="00412168"/>
    <w:rsid w:val="0041609A"/>
    <w:rsid w:val="00420438"/>
    <w:rsid w:val="00427F7B"/>
    <w:rsid w:val="004345A6"/>
    <w:rsid w:val="00436E98"/>
    <w:rsid w:val="0043766B"/>
    <w:rsid w:val="004378E5"/>
    <w:rsid w:val="0044407C"/>
    <w:rsid w:val="00444352"/>
    <w:rsid w:val="00444475"/>
    <w:rsid w:val="00446D31"/>
    <w:rsid w:val="00447DA2"/>
    <w:rsid w:val="00454500"/>
    <w:rsid w:val="0045617B"/>
    <w:rsid w:val="00462BCD"/>
    <w:rsid w:val="00471094"/>
    <w:rsid w:val="0047487E"/>
    <w:rsid w:val="004825B9"/>
    <w:rsid w:val="004856C6"/>
    <w:rsid w:val="00487F1D"/>
    <w:rsid w:val="004957E3"/>
    <w:rsid w:val="00496020"/>
    <w:rsid w:val="004979F0"/>
    <w:rsid w:val="004A1AC3"/>
    <w:rsid w:val="004A467A"/>
    <w:rsid w:val="004A647F"/>
    <w:rsid w:val="004A6C27"/>
    <w:rsid w:val="004B341C"/>
    <w:rsid w:val="004C0F8C"/>
    <w:rsid w:val="004C1854"/>
    <w:rsid w:val="004C2BB9"/>
    <w:rsid w:val="004C40C8"/>
    <w:rsid w:val="004C4A06"/>
    <w:rsid w:val="004C7BF0"/>
    <w:rsid w:val="004E3237"/>
    <w:rsid w:val="004E40C0"/>
    <w:rsid w:val="004E43D6"/>
    <w:rsid w:val="004E659E"/>
    <w:rsid w:val="004E7A9B"/>
    <w:rsid w:val="004E7D2E"/>
    <w:rsid w:val="004F1D31"/>
    <w:rsid w:val="004F4D23"/>
    <w:rsid w:val="00501670"/>
    <w:rsid w:val="00504703"/>
    <w:rsid w:val="00505295"/>
    <w:rsid w:val="0051205E"/>
    <w:rsid w:val="00512DEC"/>
    <w:rsid w:val="005148A6"/>
    <w:rsid w:val="0051495D"/>
    <w:rsid w:val="00543FAF"/>
    <w:rsid w:val="00571E83"/>
    <w:rsid w:val="0057263E"/>
    <w:rsid w:val="00574A91"/>
    <w:rsid w:val="00581581"/>
    <w:rsid w:val="00582341"/>
    <w:rsid w:val="00582BC6"/>
    <w:rsid w:val="005845AE"/>
    <w:rsid w:val="00587C51"/>
    <w:rsid w:val="0059128D"/>
    <w:rsid w:val="005947CB"/>
    <w:rsid w:val="00594EA7"/>
    <w:rsid w:val="0059617D"/>
    <w:rsid w:val="005B11BD"/>
    <w:rsid w:val="005B628B"/>
    <w:rsid w:val="005C306A"/>
    <w:rsid w:val="005C4B5D"/>
    <w:rsid w:val="005C5929"/>
    <w:rsid w:val="005C6B4A"/>
    <w:rsid w:val="005D037B"/>
    <w:rsid w:val="005D49C8"/>
    <w:rsid w:val="005D5A32"/>
    <w:rsid w:val="005E272E"/>
    <w:rsid w:val="005E3060"/>
    <w:rsid w:val="005F0888"/>
    <w:rsid w:val="005F562C"/>
    <w:rsid w:val="005F6B91"/>
    <w:rsid w:val="006007B2"/>
    <w:rsid w:val="006109F6"/>
    <w:rsid w:val="00610B42"/>
    <w:rsid w:val="00611BF1"/>
    <w:rsid w:val="006141AA"/>
    <w:rsid w:val="00615100"/>
    <w:rsid w:val="0061758F"/>
    <w:rsid w:val="00620BC0"/>
    <w:rsid w:val="00620C4E"/>
    <w:rsid w:val="00623F41"/>
    <w:rsid w:val="00624B8A"/>
    <w:rsid w:val="00631FD1"/>
    <w:rsid w:val="00632F56"/>
    <w:rsid w:val="0063664E"/>
    <w:rsid w:val="006429A1"/>
    <w:rsid w:val="006503D7"/>
    <w:rsid w:val="00653AFC"/>
    <w:rsid w:val="006544C5"/>
    <w:rsid w:val="00656658"/>
    <w:rsid w:val="00660146"/>
    <w:rsid w:val="00661434"/>
    <w:rsid w:val="00661AA0"/>
    <w:rsid w:val="00664645"/>
    <w:rsid w:val="00671317"/>
    <w:rsid w:val="00673FB9"/>
    <w:rsid w:val="00676757"/>
    <w:rsid w:val="00677693"/>
    <w:rsid w:val="00681531"/>
    <w:rsid w:val="00691E51"/>
    <w:rsid w:val="006957B0"/>
    <w:rsid w:val="006A1536"/>
    <w:rsid w:val="006A3116"/>
    <w:rsid w:val="006A51AA"/>
    <w:rsid w:val="006A57B3"/>
    <w:rsid w:val="006A6411"/>
    <w:rsid w:val="006A6B25"/>
    <w:rsid w:val="006B0433"/>
    <w:rsid w:val="006B2654"/>
    <w:rsid w:val="006B683F"/>
    <w:rsid w:val="006C0E66"/>
    <w:rsid w:val="006C26FB"/>
    <w:rsid w:val="006C5427"/>
    <w:rsid w:val="006D53B8"/>
    <w:rsid w:val="006E5AA3"/>
    <w:rsid w:val="006F51D9"/>
    <w:rsid w:val="007019C7"/>
    <w:rsid w:val="00707A78"/>
    <w:rsid w:val="0071048C"/>
    <w:rsid w:val="00714694"/>
    <w:rsid w:val="00723722"/>
    <w:rsid w:val="00726322"/>
    <w:rsid w:val="00730E66"/>
    <w:rsid w:val="0073133A"/>
    <w:rsid w:val="007332F8"/>
    <w:rsid w:val="00733C12"/>
    <w:rsid w:val="0073509C"/>
    <w:rsid w:val="007427C7"/>
    <w:rsid w:val="007447A0"/>
    <w:rsid w:val="00753D35"/>
    <w:rsid w:val="00754E6E"/>
    <w:rsid w:val="00756D04"/>
    <w:rsid w:val="007610EE"/>
    <w:rsid w:val="00762543"/>
    <w:rsid w:val="007650BD"/>
    <w:rsid w:val="0076794A"/>
    <w:rsid w:val="007844C0"/>
    <w:rsid w:val="007A7579"/>
    <w:rsid w:val="007B181D"/>
    <w:rsid w:val="007B26E3"/>
    <w:rsid w:val="007C21A4"/>
    <w:rsid w:val="007D13A4"/>
    <w:rsid w:val="007D44F5"/>
    <w:rsid w:val="007D4869"/>
    <w:rsid w:val="007D663F"/>
    <w:rsid w:val="007D7D0C"/>
    <w:rsid w:val="007F3C43"/>
    <w:rsid w:val="008162E1"/>
    <w:rsid w:val="00817812"/>
    <w:rsid w:val="00821022"/>
    <w:rsid w:val="00824E78"/>
    <w:rsid w:val="0083060E"/>
    <w:rsid w:val="0083226F"/>
    <w:rsid w:val="00842D0D"/>
    <w:rsid w:val="00845696"/>
    <w:rsid w:val="0085250C"/>
    <w:rsid w:val="00855A28"/>
    <w:rsid w:val="00863432"/>
    <w:rsid w:val="0086582E"/>
    <w:rsid w:val="008707EB"/>
    <w:rsid w:val="00876BCB"/>
    <w:rsid w:val="008815D6"/>
    <w:rsid w:val="00882DB9"/>
    <w:rsid w:val="008917F9"/>
    <w:rsid w:val="009012A6"/>
    <w:rsid w:val="00906168"/>
    <w:rsid w:val="00920AC8"/>
    <w:rsid w:val="009225BB"/>
    <w:rsid w:val="00924731"/>
    <w:rsid w:val="00924BE8"/>
    <w:rsid w:val="00932C5A"/>
    <w:rsid w:val="00933676"/>
    <w:rsid w:val="00933F3C"/>
    <w:rsid w:val="00935039"/>
    <w:rsid w:val="00953B09"/>
    <w:rsid w:val="00966C02"/>
    <w:rsid w:val="009677DC"/>
    <w:rsid w:val="009716BB"/>
    <w:rsid w:val="009755EB"/>
    <w:rsid w:val="00975886"/>
    <w:rsid w:val="00975CDE"/>
    <w:rsid w:val="009805BB"/>
    <w:rsid w:val="009807C6"/>
    <w:rsid w:val="00984CB4"/>
    <w:rsid w:val="009947A1"/>
    <w:rsid w:val="00996363"/>
    <w:rsid w:val="009A1D88"/>
    <w:rsid w:val="009A25F9"/>
    <w:rsid w:val="009A40DA"/>
    <w:rsid w:val="009A7319"/>
    <w:rsid w:val="009B24EF"/>
    <w:rsid w:val="009B7199"/>
    <w:rsid w:val="009C04B5"/>
    <w:rsid w:val="009C08E1"/>
    <w:rsid w:val="009D2982"/>
    <w:rsid w:val="009E033F"/>
    <w:rsid w:val="009E20B6"/>
    <w:rsid w:val="009E52E6"/>
    <w:rsid w:val="009F4FBE"/>
    <w:rsid w:val="009F659D"/>
    <w:rsid w:val="00A03DCE"/>
    <w:rsid w:val="00A0457E"/>
    <w:rsid w:val="00A1320C"/>
    <w:rsid w:val="00A20C57"/>
    <w:rsid w:val="00A213B3"/>
    <w:rsid w:val="00A2476A"/>
    <w:rsid w:val="00A32919"/>
    <w:rsid w:val="00A37042"/>
    <w:rsid w:val="00A436A1"/>
    <w:rsid w:val="00A44F93"/>
    <w:rsid w:val="00A47D2A"/>
    <w:rsid w:val="00A500A6"/>
    <w:rsid w:val="00A677F3"/>
    <w:rsid w:val="00A87110"/>
    <w:rsid w:val="00A90CCB"/>
    <w:rsid w:val="00A947AF"/>
    <w:rsid w:val="00A95B40"/>
    <w:rsid w:val="00AB3AF1"/>
    <w:rsid w:val="00AB4CDB"/>
    <w:rsid w:val="00AB5781"/>
    <w:rsid w:val="00AB627B"/>
    <w:rsid w:val="00AC2419"/>
    <w:rsid w:val="00AC2D5A"/>
    <w:rsid w:val="00AD7E71"/>
    <w:rsid w:val="00AE0F6E"/>
    <w:rsid w:val="00AE18DE"/>
    <w:rsid w:val="00AE3425"/>
    <w:rsid w:val="00AE4A22"/>
    <w:rsid w:val="00AE4C56"/>
    <w:rsid w:val="00AF2A0A"/>
    <w:rsid w:val="00AF2A97"/>
    <w:rsid w:val="00AF2D8C"/>
    <w:rsid w:val="00AF4A8F"/>
    <w:rsid w:val="00B01B68"/>
    <w:rsid w:val="00B04726"/>
    <w:rsid w:val="00B1085F"/>
    <w:rsid w:val="00B113FF"/>
    <w:rsid w:val="00B14E4C"/>
    <w:rsid w:val="00B17251"/>
    <w:rsid w:val="00B231CA"/>
    <w:rsid w:val="00B26A0F"/>
    <w:rsid w:val="00B33529"/>
    <w:rsid w:val="00B372F5"/>
    <w:rsid w:val="00B40DC0"/>
    <w:rsid w:val="00B43E67"/>
    <w:rsid w:val="00B45D36"/>
    <w:rsid w:val="00B55F2F"/>
    <w:rsid w:val="00B67745"/>
    <w:rsid w:val="00B70D86"/>
    <w:rsid w:val="00B72EE5"/>
    <w:rsid w:val="00B83544"/>
    <w:rsid w:val="00B91911"/>
    <w:rsid w:val="00B93F05"/>
    <w:rsid w:val="00B94878"/>
    <w:rsid w:val="00BA0D3E"/>
    <w:rsid w:val="00BA1D32"/>
    <w:rsid w:val="00BA4FB8"/>
    <w:rsid w:val="00BA5591"/>
    <w:rsid w:val="00BA7E5A"/>
    <w:rsid w:val="00BB0C04"/>
    <w:rsid w:val="00BB367F"/>
    <w:rsid w:val="00BC1C8D"/>
    <w:rsid w:val="00BD0256"/>
    <w:rsid w:val="00BD145E"/>
    <w:rsid w:val="00BD3C9E"/>
    <w:rsid w:val="00BE2F9A"/>
    <w:rsid w:val="00BE59E3"/>
    <w:rsid w:val="00BE77D3"/>
    <w:rsid w:val="00BF35F9"/>
    <w:rsid w:val="00BF3A95"/>
    <w:rsid w:val="00BF561B"/>
    <w:rsid w:val="00BF5CB0"/>
    <w:rsid w:val="00C078C2"/>
    <w:rsid w:val="00C07F45"/>
    <w:rsid w:val="00C1683F"/>
    <w:rsid w:val="00C1778B"/>
    <w:rsid w:val="00C25EEF"/>
    <w:rsid w:val="00C317BD"/>
    <w:rsid w:val="00C34F0F"/>
    <w:rsid w:val="00C359DE"/>
    <w:rsid w:val="00C433D1"/>
    <w:rsid w:val="00C435EB"/>
    <w:rsid w:val="00C469CD"/>
    <w:rsid w:val="00C4799E"/>
    <w:rsid w:val="00C5480A"/>
    <w:rsid w:val="00C60713"/>
    <w:rsid w:val="00C668B2"/>
    <w:rsid w:val="00C66D86"/>
    <w:rsid w:val="00C67A0E"/>
    <w:rsid w:val="00C70737"/>
    <w:rsid w:val="00C71DB9"/>
    <w:rsid w:val="00C75F4E"/>
    <w:rsid w:val="00C7639E"/>
    <w:rsid w:val="00C8307E"/>
    <w:rsid w:val="00C83270"/>
    <w:rsid w:val="00C861CE"/>
    <w:rsid w:val="00C90B5B"/>
    <w:rsid w:val="00C96139"/>
    <w:rsid w:val="00CA3D67"/>
    <w:rsid w:val="00CA7A3B"/>
    <w:rsid w:val="00CA7FE0"/>
    <w:rsid w:val="00CB5A80"/>
    <w:rsid w:val="00CB5FAF"/>
    <w:rsid w:val="00CC0676"/>
    <w:rsid w:val="00CC195C"/>
    <w:rsid w:val="00CC47FB"/>
    <w:rsid w:val="00CD0A5D"/>
    <w:rsid w:val="00CD28EB"/>
    <w:rsid w:val="00CD298F"/>
    <w:rsid w:val="00CD6470"/>
    <w:rsid w:val="00CD6674"/>
    <w:rsid w:val="00CE371B"/>
    <w:rsid w:val="00CE3D5E"/>
    <w:rsid w:val="00CE4AEB"/>
    <w:rsid w:val="00CF4AC0"/>
    <w:rsid w:val="00CF6875"/>
    <w:rsid w:val="00D01292"/>
    <w:rsid w:val="00D031DE"/>
    <w:rsid w:val="00D0521F"/>
    <w:rsid w:val="00D06B87"/>
    <w:rsid w:val="00D11D0F"/>
    <w:rsid w:val="00D1534E"/>
    <w:rsid w:val="00D1711B"/>
    <w:rsid w:val="00D20CA0"/>
    <w:rsid w:val="00D20CF5"/>
    <w:rsid w:val="00D21549"/>
    <w:rsid w:val="00D23B06"/>
    <w:rsid w:val="00D2503F"/>
    <w:rsid w:val="00D323DC"/>
    <w:rsid w:val="00D36576"/>
    <w:rsid w:val="00D37379"/>
    <w:rsid w:val="00D446C6"/>
    <w:rsid w:val="00D45993"/>
    <w:rsid w:val="00D475CC"/>
    <w:rsid w:val="00D57174"/>
    <w:rsid w:val="00D637B7"/>
    <w:rsid w:val="00D641A5"/>
    <w:rsid w:val="00D653FE"/>
    <w:rsid w:val="00D66998"/>
    <w:rsid w:val="00D67C72"/>
    <w:rsid w:val="00D708A2"/>
    <w:rsid w:val="00D73F2A"/>
    <w:rsid w:val="00D80EFC"/>
    <w:rsid w:val="00D86B1C"/>
    <w:rsid w:val="00D87C5E"/>
    <w:rsid w:val="00D87FCE"/>
    <w:rsid w:val="00DA1FAA"/>
    <w:rsid w:val="00DB0FE5"/>
    <w:rsid w:val="00DB6E4A"/>
    <w:rsid w:val="00DD148B"/>
    <w:rsid w:val="00DE11F3"/>
    <w:rsid w:val="00DE314E"/>
    <w:rsid w:val="00DF0263"/>
    <w:rsid w:val="00DF1545"/>
    <w:rsid w:val="00DF163C"/>
    <w:rsid w:val="00DF41CE"/>
    <w:rsid w:val="00E068EF"/>
    <w:rsid w:val="00E069F1"/>
    <w:rsid w:val="00E10C43"/>
    <w:rsid w:val="00E1374D"/>
    <w:rsid w:val="00E15449"/>
    <w:rsid w:val="00E15CBA"/>
    <w:rsid w:val="00E23827"/>
    <w:rsid w:val="00E247B9"/>
    <w:rsid w:val="00E24DF7"/>
    <w:rsid w:val="00E307B9"/>
    <w:rsid w:val="00E311F0"/>
    <w:rsid w:val="00E341DB"/>
    <w:rsid w:val="00E4091D"/>
    <w:rsid w:val="00E40B71"/>
    <w:rsid w:val="00E436D4"/>
    <w:rsid w:val="00E46B7B"/>
    <w:rsid w:val="00E47BF8"/>
    <w:rsid w:val="00E54835"/>
    <w:rsid w:val="00E562E6"/>
    <w:rsid w:val="00E623D4"/>
    <w:rsid w:val="00E63441"/>
    <w:rsid w:val="00E65D03"/>
    <w:rsid w:val="00E7117B"/>
    <w:rsid w:val="00E76F6F"/>
    <w:rsid w:val="00E77E1E"/>
    <w:rsid w:val="00E86843"/>
    <w:rsid w:val="00E93062"/>
    <w:rsid w:val="00E93479"/>
    <w:rsid w:val="00EA000C"/>
    <w:rsid w:val="00EA1B6B"/>
    <w:rsid w:val="00EA241C"/>
    <w:rsid w:val="00EA5A78"/>
    <w:rsid w:val="00EA6B0E"/>
    <w:rsid w:val="00EB208B"/>
    <w:rsid w:val="00EB4519"/>
    <w:rsid w:val="00EB63C7"/>
    <w:rsid w:val="00EB736D"/>
    <w:rsid w:val="00EC6099"/>
    <w:rsid w:val="00ED3CF4"/>
    <w:rsid w:val="00ED4C73"/>
    <w:rsid w:val="00ED6AA2"/>
    <w:rsid w:val="00EE5587"/>
    <w:rsid w:val="00EE7836"/>
    <w:rsid w:val="00EF337B"/>
    <w:rsid w:val="00EF4C5A"/>
    <w:rsid w:val="00EF4F31"/>
    <w:rsid w:val="00EF5E0A"/>
    <w:rsid w:val="00F00604"/>
    <w:rsid w:val="00F0140B"/>
    <w:rsid w:val="00F01D87"/>
    <w:rsid w:val="00F0248B"/>
    <w:rsid w:val="00F14E03"/>
    <w:rsid w:val="00F15C12"/>
    <w:rsid w:val="00F17A50"/>
    <w:rsid w:val="00F21F7F"/>
    <w:rsid w:val="00F27BFA"/>
    <w:rsid w:val="00F317FF"/>
    <w:rsid w:val="00F33E70"/>
    <w:rsid w:val="00F34575"/>
    <w:rsid w:val="00F466E3"/>
    <w:rsid w:val="00F52A1F"/>
    <w:rsid w:val="00F551D2"/>
    <w:rsid w:val="00F6090E"/>
    <w:rsid w:val="00F6188A"/>
    <w:rsid w:val="00F65BA9"/>
    <w:rsid w:val="00F721E8"/>
    <w:rsid w:val="00F72F8A"/>
    <w:rsid w:val="00F80843"/>
    <w:rsid w:val="00F8362F"/>
    <w:rsid w:val="00F84191"/>
    <w:rsid w:val="00F90D02"/>
    <w:rsid w:val="00F95188"/>
    <w:rsid w:val="00F95D67"/>
    <w:rsid w:val="00F962B0"/>
    <w:rsid w:val="00F9779C"/>
    <w:rsid w:val="00FA0F5D"/>
    <w:rsid w:val="00FB0406"/>
    <w:rsid w:val="00FB4063"/>
    <w:rsid w:val="00FC25B0"/>
    <w:rsid w:val="00FC4CCC"/>
    <w:rsid w:val="00FC709F"/>
    <w:rsid w:val="00FD0D50"/>
    <w:rsid w:val="00FD4F64"/>
    <w:rsid w:val="00FE1EC5"/>
    <w:rsid w:val="00FE5423"/>
    <w:rsid w:val="00FE7D80"/>
    <w:rsid w:val="00FF1897"/>
    <w:rsid w:val="00FF589A"/>
    <w:rsid w:val="00FF67AE"/>
    <w:rsid w:val="04DEB259"/>
    <w:rsid w:val="07FF4C86"/>
    <w:rsid w:val="0F800E51"/>
    <w:rsid w:val="11B80D9A"/>
    <w:rsid w:val="1522D64F"/>
    <w:rsid w:val="155872C8"/>
    <w:rsid w:val="18297EE5"/>
    <w:rsid w:val="1A84C553"/>
    <w:rsid w:val="1F03B9F7"/>
    <w:rsid w:val="1F3583F6"/>
    <w:rsid w:val="212AAF4A"/>
    <w:rsid w:val="220F3D1E"/>
    <w:rsid w:val="23B20FEF"/>
    <w:rsid w:val="26DD939F"/>
    <w:rsid w:val="309CD7A6"/>
    <w:rsid w:val="347CC0A2"/>
    <w:rsid w:val="41187100"/>
    <w:rsid w:val="47E854E1"/>
    <w:rsid w:val="4D4AE4F0"/>
    <w:rsid w:val="5160F4FB"/>
    <w:rsid w:val="51E424A5"/>
    <w:rsid w:val="5289CF3E"/>
    <w:rsid w:val="5355C512"/>
    <w:rsid w:val="53A53D58"/>
    <w:rsid w:val="54ED90D2"/>
    <w:rsid w:val="5554ECD5"/>
    <w:rsid w:val="577542DA"/>
    <w:rsid w:val="5AE9FA4A"/>
    <w:rsid w:val="5B41C335"/>
    <w:rsid w:val="5D26EB39"/>
    <w:rsid w:val="68C9D17F"/>
    <w:rsid w:val="6D4F2DB0"/>
    <w:rsid w:val="74D40F29"/>
    <w:rsid w:val="7862295D"/>
    <w:rsid w:val="7AD46844"/>
    <w:rsid w:val="7CB5A5F8"/>
    <w:rsid w:val="7DE7EF30"/>
    <w:rsid w:val="7EBD8F96"/>
    <w:rsid w:val="7FF3BFC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oNotEmbedSmartTags/>
  <w:decimalSymbol w:val="."/>
  <w:listSeparator w:val=","/>
  <w14:docId w14:val="1EEE1D32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376">
    <w:lsdException w:name="heading 2" w:semiHidden="1" w:unhideWhenUsed="1"/>
    <w:lsdException w:name="heading 4" w:semiHidden="1" w:unhideWhenUsed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 w:qFormat="1"/>
    <w:lsdException w:name="Colorful Grid" w:uiPriority="73" w:qFormat="1"/>
    <w:lsdException w:name="Light Shading Accent 1" w:uiPriority="60" w:qFormat="1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 w:qFormat="1"/>
    <w:lsdException w:name="Medium List 2 Accent 6" w:uiPriority="66" w:qFormat="1"/>
    <w:lsdException w:name="Medium Grid 1 Accent 6" w:uiPriority="67" w:qFormat="1"/>
    <w:lsdException w:name="Medium Grid 2 Accent 6" w:uiPriority="68" w:qFormat="1"/>
    <w:lsdException w:name="Medium Grid 3 Accent 6" w:uiPriority="69" w:qFormat="1"/>
    <w:lsdException w:name="Dark List Accent 6" w:uiPriority="70"/>
    <w:lsdException w:name="Colorful Shading Accent 6" w:uiPriority="71" w:qFormat="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rsid w:val="00E15CBA"/>
    <w:rPr>
      <w:rFonts w:ascii="Arial" w:hAnsi="Arial"/>
      <w:sz w:val="22"/>
      <w:szCs w:val="24"/>
      <w:lang w:val="en-AU"/>
    </w:rPr>
  </w:style>
  <w:style w:type="paragraph" w:styleId="Heading1">
    <w:name w:val="heading 1"/>
    <w:basedOn w:val="Normal"/>
    <w:next w:val="Normal"/>
    <w:rsid w:val="005C6882"/>
    <w:pPr>
      <w:keepNext/>
      <w:jc w:val="center"/>
      <w:outlineLvl w:val="0"/>
    </w:pPr>
    <w:rPr>
      <w:rFonts w:ascii="Palatino" w:hAnsi="Palatino"/>
      <w:b/>
      <w:sz w:val="28"/>
      <w:szCs w:val="20"/>
      <w:lang w:val="en-US"/>
    </w:rPr>
  </w:style>
  <w:style w:type="paragraph" w:styleId="Heading3">
    <w:name w:val="heading 3"/>
    <w:basedOn w:val="Normal"/>
    <w:next w:val="Normal"/>
    <w:rsid w:val="009D0B31"/>
    <w:pPr>
      <w:keepNext/>
      <w:ind w:right="-1"/>
      <w:outlineLvl w:val="2"/>
    </w:pPr>
    <w:rPr>
      <w:rFonts w:ascii="Arial Mäori" w:hAnsi="Arial Mäori"/>
      <w:b/>
      <w:szCs w:val="20"/>
      <w:lang w:val="en-NZ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rsid w:val="004B41E5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rsid w:val="00003E5B"/>
    <w:rPr>
      <w:color w:val="0000FF"/>
      <w:u w:val="single"/>
    </w:rPr>
  </w:style>
  <w:style w:type="character" w:styleId="FollowedHyperlink">
    <w:name w:val="FollowedHyperlink"/>
    <w:rsid w:val="00003E5B"/>
    <w:rPr>
      <w:color w:val="800080"/>
      <w:u w:val="single"/>
    </w:rPr>
  </w:style>
  <w:style w:type="paragraph" w:styleId="Footer">
    <w:name w:val="footer"/>
    <w:basedOn w:val="Normal"/>
    <w:link w:val="FooterChar"/>
    <w:uiPriority w:val="99"/>
    <w:rsid w:val="006628D1"/>
    <w:pPr>
      <w:tabs>
        <w:tab w:val="center" w:pos="4153"/>
        <w:tab w:val="right" w:pos="8306"/>
      </w:tabs>
    </w:pPr>
    <w:rPr>
      <w:szCs w:val="20"/>
      <w:lang w:val="en-NZ"/>
    </w:rPr>
  </w:style>
  <w:style w:type="paragraph" w:customStyle="1" w:styleId="NCEAAnnotations">
    <w:name w:val="NCEA Annotations"/>
    <w:basedOn w:val="Normal"/>
    <w:qFormat/>
    <w:rsid w:val="001D3DA5"/>
    <w:pPr>
      <w:pBdr>
        <w:top w:val="single" w:sz="4" w:space="4" w:color="333399"/>
        <w:left w:val="single" w:sz="4" w:space="4" w:color="333399"/>
        <w:bottom w:val="single" w:sz="4" w:space="4" w:color="333399"/>
        <w:right w:val="single" w:sz="4" w:space="4" w:color="333399"/>
      </w:pBdr>
      <w:spacing w:before="80" w:after="80"/>
      <w:ind w:left="567" w:right="567"/>
    </w:pPr>
    <w:rPr>
      <w:color w:val="666699"/>
      <w:sz w:val="20"/>
      <w:szCs w:val="20"/>
      <w:lang w:val="en-NZ"/>
    </w:rPr>
  </w:style>
  <w:style w:type="paragraph" w:styleId="Header">
    <w:name w:val="header"/>
    <w:basedOn w:val="Normal"/>
    <w:link w:val="HeaderChar"/>
    <w:rsid w:val="006628D1"/>
    <w:pPr>
      <w:tabs>
        <w:tab w:val="center" w:pos="4153"/>
        <w:tab w:val="right" w:pos="8306"/>
      </w:tabs>
    </w:pPr>
    <w:rPr>
      <w:szCs w:val="20"/>
      <w:lang w:val="en-NZ"/>
    </w:rPr>
  </w:style>
  <w:style w:type="character" w:styleId="PageNumber">
    <w:name w:val="page number"/>
    <w:basedOn w:val="DefaultParagraphFont"/>
    <w:rsid w:val="006628D1"/>
  </w:style>
  <w:style w:type="paragraph" w:customStyle="1" w:styleId="NCEAHeadInfoL1">
    <w:name w:val="NCEA Head Info L1"/>
    <w:rsid w:val="006628D1"/>
    <w:pPr>
      <w:spacing w:before="200" w:after="200"/>
    </w:pPr>
    <w:rPr>
      <w:rFonts w:ascii="Arial" w:hAnsi="Arial" w:cs="Arial"/>
      <w:b/>
      <w:sz w:val="32"/>
      <w:lang w:val="en-NZ" w:eastAsia="en-NZ"/>
    </w:rPr>
  </w:style>
  <w:style w:type="paragraph" w:customStyle="1" w:styleId="NCEAHeadInfoL2">
    <w:name w:val="NCEA Head Info  L2"/>
    <w:basedOn w:val="Normal"/>
    <w:uiPriority w:val="99"/>
    <w:rsid w:val="006628D1"/>
    <w:pPr>
      <w:spacing w:before="120" w:after="120"/>
    </w:pPr>
    <w:rPr>
      <w:rFonts w:cs="Arial"/>
      <w:b/>
      <w:sz w:val="28"/>
      <w:szCs w:val="36"/>
      <w:lang w:val="en-NZ" w:eastAsia="en-NZ"/>
    </w:rPr>
  </w:style>
  <w:style w:type="paragraph" w:customStyle="1" w:styleId="NCEAbodytext">
    <w:name w:val="NCEA bodytext"/>
    <w:link w:val="NCEAbodytextChar"/>
    <w:qFormat/>
    <w:rsid w:val="006628D1"/>
    <w:pPr>
      <w:tabs>
        <w:tab w:val="left" w:pos="397"/>
        <w:tab w:val="left" w:pos="794"/>
        <w:tab w:val="left" w:pos="1191"/>
      </w:tabs>
      <w:spacing w:before="120" w:after="120"/>
    </w:pPr>
    <w:rPr>
      <w:rFonts w:ascii="Arial" w:hAnsi="Arial" w:cs="Arial"/>
      <w:sz w:val="22"/>
      <w:lang w:val="en-NZ" w:eastAsia="en-NZ"/>
    </w:rPr>
  </w:style>
  <w:style w:type="paragraph" w:customStyle="1" w:styleId="NCEAInstructionsbanner">
    <w:name w:val="NCEA Instructions banner"/>
    <w:basedOn w:val="Normal"/>
    <w:rsid w:val="008B7098"/>
    <w:pPr>
      <w:keepNext/>
      <w:pBdr>
        <w:top w:val="single" w:sz="8" w:space="8" w:color="auto"/>
        <w:bottom w:val="single" w:sz="8" w:space="8" w:color="auto"/>
      </w:pBdr>
      <w:spacing w:before="160" w:after="40"/>
      <w:jc w:val="center"/>
    </w:pPr>
    <w:rPr>
      <w:rFonts w:cs="Arial"/>
      <w:b/>
      <w:sz w:val="28"/>
      <w:szCs w:val="28"/>
      <w:lang w:val="en-NZ" w:eastAsia="en-NZ"/>
    </w:rPr>
  </w:style>
  <w:style w:type="paragraph" w:customStyle="1" w:styleId="NCEAL2heading">
    <w:name w:val="NCEA L2 heading"/>
    <w:basedOn w:val="Normal"/>
    <w:link w:val="NCEAL2headingChar"/>
    <w:rsid w:val="00F95F99"/>
    <w:pPr>
      <w:keepNext/>
      <w:spacing w:before="240" w:after="180"/>
    </w:pPr>
    <w:rPr>
      <w:rFonts w:cs="Arial"/>
      <w:b/>
      <w:sz w:val="28"/>
      <w:szCs w:val="20"/>
      <w:lang w:val="en-NZ" w:eastAsia="en-NZ"/>
    </w:rPr>
  </w:style>
  <w:style w:type="paragraph" w:customStyle="1" w:styleId="NCEAbullets">
    <w:name w:val="NCEA bullets"/>
    <w:basedOn w:val="NCEAbodytext"/>
    <w:link w:val="NCEAbulletsChar"/>
    <w:qFormat/>
    <w:rsid w:val="008707EB"/>
    <w:pPr>
      <w:numPr>
        <w:numId w:val="5"/>
      </w:numPr>
      <w:tabs>
        <w:tab w:val="clear" w:pos="397"/>
        <w:tab w:val="clear" w:pos="794"/>
        <w:tab w:val="clear" w:pos="1191"/>
      </w:tabs>
      <w:spacing w:before="80" w:after="80"/>
    </w:pPr>
    <w:rPr>
      <w:szCs w:val="22"/>
    </w:rPr>
  </w:style>
  <w:style w:type="paragraph" w:customStyle="1" w:styleId="NCEAtablebullet">
    <w:name w:val="NCEA table bullet"/>
    <w:basedOn w:val="Normal"/>
    <w:qFormat/>
    <w:rsid w:val="00E24DF7"/>
    <w:pPr>
      <w:numPr>
        <w:numId w:val="6"/>
      </w:numPr>
      <w:tabs>
        <w:tab w:val="left" w:pos="284"/>
      </w:tabs>
      <w:spacing w:before="40" w:after="40"/>
    </w:pPr>
    <w:rPr>
      <w:sz w:val="20"/>
      <w:szCs w:val="20"/>
      <w:lang w:val="en-NZ" w:eastAsia="en-NZ"/>
    </w:rPr>
  </w:style>
  <w:style w:type="paragraph" w:customStyle="1" w:styleId="NCEAnumbers">
    <w:name w:val="NCEA numbers"/>
    <w:basedOn w:val="NCEAbullets"/>
    <w:rsid w:val="005A6720"/>
    <w:pPr>
      <w:numPr>
        <w:numId w:val="2"/>
      </w:numPr>
    </w:pPr>
  </w:style>
  <w:style w:type="paragraph" w:customStyle="1" w:styleId="NCEAtablehead">
    <w:name w:val="NCEA table head"/>
    <w:basedOn w:val="Normal"/>
    <w:rsid w:val="008B7098"/>
    <w:pPr>
      <w:spacing w:before="60" w:after="60"/>
      <w:jc w:val="center"/>
    </w:pPr>
    <w:rPr>
      <w:rFonts w:cs="Arial"/>
      <w:b/>
      <w:sz w:val="20"/>
      <w:szCs w:val="22"/>
      <w:lang w:val="en-GB" w:eastAsia="en-NZ"/>
    </w:rPr>
  </w:style>
  <w:style w:type="paragraph" w:customStyle="1" w:styleId="NCEAtablebody">
    <w:name w:val="NCEA table body"/>
    <w:basedOn w:val="Normal"/>
    <w:qFormat/>
    <w:rsid w:val="003547E3"/>
    <w:pPr>
      <w:spacing w:before="40" w:after="40"/>
    </w:pPr>
    <w:rPr>
      <w:sz w:val="20"/>
      <w:szCs w:val="20"/>
      <w:lang w:eastAsia="en-NZ"/>
    </w:rPr>
  </w:style>
  <w:style w:type="paragraph" w:customStyle="1" w:styleId="NCEAL3heading">
    <w:name w:val="NCEA L3 heading"/>
    <w:basedOn w:val="NCEAL2heading"/>
    <w:rsid w:val="008B7098"/>
    <w:rPr>
      <w:i/>
      <w:sz w:val="24"/>
    </w:rPr>
  </w:style>
  <w:style w:type="paragraph" w:customStyle="1" w:styleId="NCEAHeaderFooter">
    <w:name w:val="NCEA Header/Footer"/>
    <w:basedOn w:val="Header"/>
    <w:uiPriority w:val="99"/>
    <w:rsid w:val="006628D1"/>
    <w:rPr>
      <w:sz w:val="20"/>
    </w:rPr>
  </w:style>
  <w:style w:type="paragraph" w:customStyle="1" w:styleId="NCEALevel4">
    <w:name w:val="NCEA Level 4"/>
    <w:basedOn w:val="NCEAL3heading"/>
    <w:rsid w:val="008B7098"/>
    <w:pPr>
      <w:spacing w:before="180"/>
    </w:pPr>
    <w:rPr>
      <w:i w:val="0"/>
      <w:sz w:val="22"/>
      <w:szCs w:val="22"/>
    </w:rPr>
  </w:style>
  <w:style w:type="paragraph" w:styleId="BalloonText">
    <w:name w:val="Balloon Text"/>
    <w:basedOn w:val="Normal"/>
    <w:semiHidden/>
    <w:rsid w:val="008B7098"/>
    <w:rPr>
      <w:rFonts w:ascii="Lucida Grande" w:hAnsi="Lucida Grande"/>
      <w:sz w:val="18"/>
      <w:szCs w:val="18"/>
    </w:rPr>
  </w:style>
  <w:style w:type="character" w:styleId="FootnoteReference">
    <w:name w:val="footnote reference"/>
    <w:semiHidden/>
    <w:rsid w:val="00F304A4"/>
    <w:rPr>
      <w:vertAlign w:val="superscript"/>
    </w:rPr>
  </w:style>
  <w:style w:type="paragraph" w:customStyle="1" w:styleId="ColorfulList-Accent11">
    <w:name w:val="Colorful List - Accent 11"/>
    <w:basedOn w:val="Normal"/>
    <w:rsid w:val="00340A9F"/>
    <w:pPr>
      <w:ind w:left="720"/>
    </w:pPr>
    <w:rPr>
      <w:rFonts w:ascii="Arial Mäori" w:hAnsi="Arial Mäori"/>
      <w:szCs w:val="20"/>
      <w:lang w:val="en-NZ" w:eastAsia="en-NZ"/>
    </w:rPr>
  </w:style>
  <w:style w:type="paragraph" w:customStyle="1" w:styleId="NCEABulletssub">
    <w:name w:val="NCEA Bullets (sub)"/>
    <w:basedOn w:val="Normal"/>
    <w:rsid w:val="005A6720"/>
    <w:pPr>
      <w:numPr>
        <w:numId w:val="3"/>
      </w:numPr>
      <w:spacing w:before="80" w:after="80"/>
    </w:pPr>
  </w:style>
  <w:style w:type="paragraph" w:styleId="BodyTextIndent">
    <w:name w:val="Body Text Indent"/>
    <w:basedOn w:val="Normal"/>
    <w:link w:val="BodyTextIndentChar"/>
    <w:rsid w:val="008F3C61"/>
    <w:pPr>
      <w:ind w:left="720"/>
    </w:pPr>
    <w:rPr>
      <w:szCs w:val="20"/>
      <w:lang w:val="en-GB"/>
    </w:rPr>
  </w:style>
  <w:style w:type="paragraph" w:customStyle="1" w:styleId="NCEAtableevidence">
    <w:name w:val="NCEA table evidence"/>
    <w:rsid w:val="00340A9F"/>
    <w:pPr>
      <w:spacing w:before="80" w:after="80"/>
    </w:pPr>
    <w:rPr>
      <w:rFonts w:ascii="Arial" w:hAnsi="Arial" w:cs="Arial"/>
      <w:i/>
      <w:szCs w:val="22"/>
      <w:lang w:val="en-AU" w:eastAsia="en-NZ"/>
    </w:rPr>
  </w:style>
  <w:style w:type="paragraph" w:customStyle="1" w:styleId="NCEAHeaderboxed">
    <w:name w:val="NCEA Header (boxed)"/>
    <w:basedOn w:val="NCEAHeadInfoL1"/>
    <w:rsid w:val="005A6720"/>
    <w:pPr>
      <w:pBdr>
        <w:top w:val="single" w:sz="12" w:space="1" w:color="auto"/>
        <w:left w:val="single" w:sz="12" w:space="4" w:color="auto"/>
        <w:bottom w:val="single" w:sz="12" w:space="1" w:color="auto"/>
        <w:right w:val="single" w:sz="12" w:space="4" w:color="auto"/>
      </w:pBdr>
      <w:spacing w:after="400"/>
      <w:jc w:val="center"/>
    </w:pPr>
  </w:style>
  <w:style w:type="paragraph" w:customStyle="1" w:styleId="NCEAtitlepageheader">
    <w:name w:val="NCEA title page header"/>
    <w:rsid w:val="009D0B31"/>
    <w:pPr>
      <w:spacing w:before="200" w:after="200"/>
    </w:pPr>
    <w:rPr>
      <w:rFonts w:ascii="Arial" w:hAnsi="Arial" w:cs="Arial"/>
      <w:b/>
      <w:sz w:val="36"/>
      <w:lang w:val="en-NZ" w:eastAsia="en-NZ"/>
    </w:rPr>
  </w:style>
  <w:style w:type="paragraph" w:customStyle="1" w:styleId="NCEAtitlepageL2">
    <w:name w:val="NCEA title page L2"/>
    <w:basedOn w:val="Normal"/>
    <w:rsid w:val="009D0B31"/>
    <w:pPr>
      <w:spacing w:before="200" w:after="200"/>
    </w:pPr>
    <w:rPr>
      <w:rFonts w:cs="Arial"/>
      <w:b/>
      <w:sz w:val="28"/>
      <w:szCs w:val="36"/>
      <w:lang w:val="en-NZ" w:eastAsia="en-NZ"/>
    </w:rPr>
  </w:style>
  <w:style w:type="paragraph" w:customStyle="1" w:styleId="NCEAheader">
    <w:name w:val="NCEA header"/>
    <w:basedOn w:val="Header"/>
    <w:rsid w:val="009D0B31"/>
    <w:rPr>
      <w:sz w:val="20"/>
      <w:lang w:val="en-AU" w:eastAsia="en-NZ"/>
    </w:rPr>
  </w:style>
  <w:style w:type="paragraph" w:customStyle="1" w:styleId="NCEAtitlepageL1">
    <w:name w:val="NCEA title page L1"/>
    <w:rsid w:val="009D0B31"/>
    <w:pPr>
      <w:spacing w:before="300" w:after="200"/>
    </w:pPr>
    <w:rPr>
      <w:rFonts w:ascii="Arial" w:hAnsi="Arial" w:cs="Arial"/>
      <w:b/>
      <w:sz w:val="36"/>
      <w:lang w:val="en-NZ" w:eastAsia="en-NZ"/>
    </w:rPr>
  </w:style>
  <w:style w:type="paragraph" w:customStyle="1" w:styleId="NCEAfooter">
    <w:name w:val="NCEA footer"/>
    <w:basedOn w:val="Normal"/>
    <w:rsid w:val="009D0B31"/>
    <w:pPr>
      <w:tabs>
        <w:tab w:val="center" w:pos="4253"/>
      </w:tabs>
      <w:spacing w:before="120" w:after="120"/>
    </w:pPr>
    <w:rPr>
      <w:rFonts w:cs="Arial"/>
      <w:color w:val="808080"/>
      <w:lang w:val="en-NZ" w:eastAsia="en-NZ"/>
    </w:rPr>
  </w:style>
  <w:style w:type="paragraph" w:customStyle="1" w:styleId="NCEALines">
    <w:name w:val="NCEA Lines"/>
    <w:rsid w:val="009D0B31"/>
    <w:pPr>
      <w:pBdr>
        <w:bottom w:val="single" w:sz="2" w:space="1" w:color="808080"/>
        <w:between w:val="single" w:sz="2" w:space="1" w:color="808080"/>
      </w:pBdr>
      <w:spacing w:before="40" w:after="40"/>
    </w:pPr>
    <w:rPr>
      <w:rFonts w:ascii="Arial" w:hAnsi="Arial" w:cs="Arial"/>
      <w:lang w:val="en-NZ" w:eastAsia="en-NZ"/>
    </w:rPr>
  </w:style>
  <w:style w:type="paragraph" w:customStyle="1" w:styleId="NCEACPHeading1">
    <w:name w:val="NCEA CP Heading 1"/>
    <w:basedOn w:val="Normal"/>
    <w:rsid w:val="00C668B2"/>
    <w:pPr>
      <w:spacing w:before="200" w:after="200"/>
      <w:jc w:val="center"/>
    </w:pPr>
    <w:rPr>
      <w:b/>
      <w:sz w:val="32"/>
      <w:lang w:val="en-US"/>
    </w:rPr>
  </w:style>
  <w:style w:type="paragraph" w:customStyle="1" w:styleId="NCEACPbodytextcentered">
    <w:name w:val="NCEA CP bodytext centered"/>
    <w:basedOn w:val="Normal"/>
    <w:rsid w:val="00C668B2"/>
    <w:pPr>
      <w:spacing w:before="120" w:after="120"/>
      <w:jc w:val="center"/>
    </w:pPr>
    <w:rPr>
      <w:lang w:val="en-US"/>
    </w:rPr>
  </w:style>
  <w:style w:type="character" w:customStyle="1" w:styleId="NCEAbulletsChar">
    <w:name w:val="NCEA bullets Char"/>
    <w:link w:val="NCEAbullets"/>
    <w:rsid w:val="008707EB"/>
    <w:rPr>
      <w:rFonts w:ascii="Arial" w:hAnsi="Arial" w:cs="Arial"/>
      <w:sz w:val="22"/>
      <w:szCs w:val="22"/>
      <w:lang w:val="en-NZ" w:eastAsia="en-NZ"/>
    </w:rPr>
  </w:style>
  <w:style w:type="paragraph" w:customStyle="1" w:styleId="NCEACPbodytext2">
    <w:name w:val="NCEA CP bodytext 2"/>
    <w:basedOn w:val="NCEACPbodytextcentered"/>
    <w:rsid w:val="00C668B2"/>
    <w:pPr>
      <w:spacing w:before="160" w:after="160"/>
    </w:pPr>
    <w:rPr>
      <w:sz w:val="28"/>
    </w:rPr>
  </w:style>
  <w:style w:type="paragraph" w:customStyle="1" w:styleId="NCEACPbodytext2bold">
    <w:name w:val="NCEA CP bodytext 2 bold"/>
    <w:basedOn w:val="NCEACPbodytext2"/>
    <w:rsid w:val="00C668B2"/>
    <w:rPr>
      <w:b/>
    </w:rPr>
  </w:style>
  <w:style w:type="paragraph" w:customStyle="1" w:styleId="NCEACPbodytextleft">
    <w:name w:val="NCEA CP bodytext left"/>
    <w:basedOn w:val="Normal"/>
    <w:rsid w:val="003B70DE"/>
    <w:pPr>
      <w:spacing w:before="120" w:after="120"/>
    </w:pPr>
    <w:rPr>
      <w:lang w:val="en-US"/>
    </w:rPr>
  </w:style>
  <w:style w:type="character" w:customStyle="1" w:styleId="FooterChar">
    <w:name w:val="Footer Char"/>
    <w:link w:val="Footer"/>
    <w:uiPriority w:val="99"/>
    <w:rsid w:val="001E431C"/>
    <w:rPr>
      <w:rFonts w:ascii="Arial" w:hAnsi="Arial"/>
      <w:sz w:val="24"/>
      <w:lang w:val="en-NZ"/>
    </w:rPr>
  </w:style>
  <w:style w:type="character" w:customStyle="1" w:styleId="HeaderChar">
    <w:name w:val="Header Char"/>
    <w:link w:val="Header"/>
    <w:rsid w:val="001E431C"/>
    <w:rPr>
      <w:rFonts w:ascii="Arial" w:hAnsi="Arial"/>
      <w:sz w:val="24"/>
      <w:lang w:val="en-NZ"/>
    </w:rPr>
  </w:style>
  <w:style w:type="paragraph" w:customStyle="1" w:styleId="Style1">
    <w:name w:val="Style1"/>
    <w:basedOn w:val="Normal"/>
    <w:rsid w:val="001E431C"/>
    <w:pPr>
      <w:spacing w:after="240"/>
    </w:pPr>
    <w:rPr>
      <w:szCs w:val="20"/>
      <w:lang w:val="en-US" w:eastAsia="en-NZ"/>
    </w:rPr>
  </w:style>
  <w:style w:type="paragraph" w:styleId="BodyText">
    <w:name w:val="Body Text"/>
    <w:basedOn w:val="Normal"/>
    <w:link w:val="BodyTextChar"/>
    <w:rsid w:val="001E431C"/>
    <w:pPr>
      <w:spacing w:after="120"/>
    </w:pPr>
    <w:rPr>
      <w:lang w:val="en-US"/>
    </w:rPr>
  </w:style>
  <w:style w:type="character" w:customStyle="1" w:styleId="BodyTextChar">
    <w:name w:val="Body Text Char"/>
    <w:link w:val="BodyText"/>
    <w:rsid w:val="001E431C"/>
    <w:rPr>
      <w:sz w:val="24"/>
      <w:szCs w:val="24"/>
      <w:lang w:val="en-US"/>
    </w:rPr>
  </w:style>
  <w:style w:type="paragraph" w:customStyle="1" w:styleId="bullet">
    <w:name w:val="bullet"/>
    <w:basedOn w:val="Normal"/>
    <w:rsid w:val="001E431C"/>
    <w:pPr>
      <w:numPr>
        <w:numId w:val="4"/>
      </w:numPr>
      <w:spacing w:after="120"/>
      <w:ind w:left="714" w:hanging="357"/>
    </w:pPr>
    <w:rPr>
      <w:szCs w:val="22"/>
      <w:lang w:val="en-NZ"/>
    </w:rPr>
  </w:style>
  <w:style w:type="character" w:styleId="CommentReference">
    <w:name w:val="annotation reference"/>
    <w:rsid w:val="00C4799E"/>
    <w:rPr>
      <w:sz w:val="18"/>
      <w:szCs w:val="18"/>
    </w:rPr>
  </w:style>
  <w:style w:type="character" w:customStyle="1" w:styleId="BodyTextIndentChar">
    <w:name w:val="Body Text Indent Char"/>
    <w:link w:val="BodyTextIndent"/>
    <w:rsid w:val="001318DB"/>
    <w:rPr>
      <w:sz w:val="24"/>
      <w:lang w:val="en-GB"/>
    </w:rPr>
  </w:style>
  <w:style w:type="paragraph" w:styleId="CommentText">
    <w:name w:val="annotation text"/>
    <w:basedOn w:val="Normal"/>
    <w:link w:val="CommentTextChar"/>
    <w:rsid w:val="00C4799E"/>
  </w:style>
  <w:style w:type="character" w:customStyle="1" w:styleId="CommentTextChar">
    <w:name w:val="Comment Text Char"/>
    <w:link w:val="CommentText"/>
    <w:rsid w:val="00C4799E"/>
    <w:rPr>
      <w:sz w:val="24"/>
      <w:szCs w:val="24"/>
      <w:lang w:val="en-AU"/>
    </w:rPr>
  </w:style>
  <w:style w:type="paragraph" w:styleId="CommentSubject">
    <w:name w:val="annotation subject"/>
    <w:basedOn w:val="CommentText"/>
    <w:next w:val="CommentText"/>
    <w:link w:val="CommentSubjectChar"/>
    <w:rsid w:val="00C4799E"/>
    <w:rPr>
      <w:b/>
      <w:bCs/>
    </w:rPr>
  </w:style>
  <w:style w:type="character" w:customStyle="1" w:styleId="CommentSubjectChar">
    <w:name w:val="Comment Subject Char"/>
    <w:link w:val="CommentSubject"/>
    <w:rsid w:val="00C4799E"/>
    <w:rPr>
      <w:b/>
      <w:bCs/>
      <w:sz w:val="24"/>
      <w:szCs w:val="24"/>
      <w:lang w:val="en-AU"/>
    </w:rPr>
  </w:style>
  <w:style w:type="character" w:customStyle="1" w:styleId="NCEAbodytextinsertionChar">
    <w:name w:val="NCEA bodytext insertion Char"/>
    <w:rsid w:val="00882DB9"/>
    <w:rPr>
      <w:rFonts w:ascii="Arial" w:hAnsi="Arial" w:cs="Arial"/>
      <w:color w:val="666699"/>
      <w:sz w:val="22"/>
      <w:lang w:val="en-NZ" w:eastAsia="en-NZ" w:bidi="ar-SA"/>
    </w:rPr>
  </w:style>
  <w:style w:type="paragraph" w:styleId="ListParagraph">
    <w:name w:val="List Paragraph"/>
    <w:basedOn w:val="Normal"/>
    <w:uiPriority w:val="34"/>
    <w:rsid w:val="007B181D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707A78"/>
    <w:rPr>
      <w:color w:val="808080"/>
    </w:rPr>
  </w:style>
  <w:style w:type="paragraph" w:customStyle="1" w:styleId="VPScheduletext">
    <w:name w:val="VP Schedule text"/>
    <w:basedOn w:val="Normal"/>
    <w:qFormat/>
    <w:rsid w:val="004856C6"/>
    <w:pPr>
      <w:spacing w:before="40" w:after="40"/>
    </w:pPr>
    <w:rPr>
      <w:rFonts w:asciiTheme="minorHAnsi" w:eastAsiaTheme="minorEastAsia" w:hAnsiTheme="minorHAnsi"/>
      <w:color w:val="000000" w:themeColor="text1"/>
      <w:lang w:val="en-NZ"/>
    </w:rPr>
  </w:style>
  <w:style w:type="paragraph" w:customStyle="1" w:styleId="VPSchedulebullets">
    <w:name w:val="VP Schedule bullets"/>
    <w:basedOn w:val="VPScheduletext"/>
    <w:qFormat/>
    <w:rsid w:val="004856C6"/>
    <w:pPr>
      <w:numPr>
        <w:numId w:val="15"/>
      </w:numPr>
    </w:pPr>
  </w:style>
  <w:style w:type="character" w:customStyle="1" w:styleId="NCEAbodytextChar">
    <w:name w:val="NCEA bodytext Char"/>
    <w:link w:val="NCEAbodytext"/>
    <w:rsid w:val="006141AA"/>
    <w:rPr>
      <w:rFonts w:ascii="Arial" w:hAnsi="Arial" w:cs="Arial"/>
      <w:sz w:val="22"/>
      <w:lang w:val="en-NZ" w:eastAsia="en-NZ"/>
    </w:rPr>
  </w:style>
  <w:style w:type="paragraph" w:customStyle="1" w:styleId="NCEAbodybold">
    <w:name w:val="NCEA body bold"/>
    <w:basedOn w:val="NCEAbodytext"/>
    <w:link w:val="NCEAbodyboldChar"/>
    <w:qFormat/>
    <w:rsid w:val="007D663F"/>
    <w:rPr>
      <w:b/>
      <w:szCs w:val="22"/>
      <w:lang w:val="en-GB"/>
    </w:rPr>
  </w:style>
  <w:style w:type="character" w:customStyle="1" w:styleId="NCEAbodyboldChar">
    <w:name w:val="NCEA body bold Char"/>
    <w:basedOn w:val="NCEAbodytextChar"/>
    <w:link w:val="NCEAbodybold"/>
    <w:rsid w:val="007D663F"/>
    <w:rPr>
      <w:rFonts w:ascii="Arial" w:hAnsi="Arial" w:cs="Arial"/>
      <w:b/>
      <w:sz w:val="22"/>
      <w:szCs w:val="22"/>
      <w:lang w:val="en-GB" w:eastAsia="en-NZ"/>
    </w:rPr>
  </w:style>
  <w:style w:type="character" w:customStyle="1" w:styleId="NCEAL2headingChar">
    <w:name w:val="NCEA L2 heading Char"/>
    <w:basedOn w:val="DefaultParagraphFont"/>
    <w:link w:val="NCEAL2heading"/>
    <w:rsid w:val="007D663F"/>
    <w:rPr>
      <w:rFonts w:ascii="Arial" w:hAnsi="Arial" w:cs="Arial"/>
      <w:b/>
      <w:sz w:val="28"/>
      <w:lang w:val="en-NZ" w:eastAsia="en-NZ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s://ncea.education.govt.nz/te-reo-maori/te-reo-maori?view=teaching" TargetMode="External"/><Relationship Id="rId18" Type="http://schemas.openxmlformats.org/officeDocument/2006/relationships/header" Target="header3.xml"/><Relationship Id="rId26" Type="http://schemas.openxmlformats.org/officeDocument/2006/relationships/header" Target="header8.xml"/><Relationship Id="rId3" Type="http://schemas.openxmlformats.org/officeDocument/2006/relationships/customXml" Target="../customXml/item3.xml"/><Relationship Id="rId21" Type="http://schemas.openxmlformats.org/officeDocument/2006/relationships/header" Target="header5.xml"/><Relationship Id="rId7" Type="http://schemas.openxmlformats.org/officeDocument/2006/relationships/styles" Target="styles.xml"/><Relationship Id="rId12" Type="http://schemas.openxmlformats.org/officeDocument/2006/relationships/image" Target="media/image1.emf"/><Relationship Id="rId17" Type="http://schemas.openxmlformats.org/officeDocument/2006/relationships/footer" Target="footer2.xml"/><Relationship Id="rId25" Type="http://schemas.openxmlformats.org/officeDocument/2006/relationships/header" Target="header7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header" Target="header4.xml"/><Relationship Id="rId29" Type="http://schemas.openxmlformats.org/officeDocument/2006/relationships/footer" Target="footer7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oter" Target="footer5.xml"/><Relationship Id="rId32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23" Type="http://schemas.openxmlformats.org/officeDocument/2006/relationships/header" Target="header6.xml"/><Relationship Id="rId28" Type="http://schemas.openxmlformats.org/officeDocument/2006/relationships/header" Target="header9.xml"/><Relationship Id="rId10" Type="http://schemas.openxmlformats.org/officeDocument/2006/relationships/footnotes" Target="footnotes.xml"/><Relationship Id="rId19" Type="http://schemas.openxmlformats.org/officeDocument/2006/relationships/footer" Target="footer3.xml"/><Relationship Id="rId31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Relationship Id="rId22" Type="http://schemas.openxmlformats.org/officeDocument/2006/relationships/footer" Target="footer4.xml"/><Relationship Id="rId27" Type="http://schemas.openxmlformats.org/officeDocument/2006/relationships/footer" Target="footer6.xml"/><Relationship Id="rId30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C94282737564295BF4195074E43E68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4FE4E53-F51C-432C-A714-094DB7D77E4E}"/>
      </w:docPartPr>
      <w:docPartBody>
        <w:p w:rsidR="00756D04" w:rsidRDefault="00756D04" w:rsidP="00756D04">
          <w:pPr>
            <w:pStyle w:val="DC94282737564295BF4195074E43E68E"/>
          </w:pPr>
          <w:r w:rsidRPr="00653DB8">
            <w:rPr>
              <w:rStyle w:val="PlaceholderText"/>
            </w:rPr>
            <w:t>Click here to enter text.</w:t>
          </w:r>
        </w:p>
      </w:docPartBody>
    </w:docPart>
    <w:docPart>
      <w:docPartPr>
        <w:name w:val="DBEB157E2282401798F73B85778471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722227A-02DE-48B5-AFE8-0F561FBE8B3E}"/>
      </w:docPartPr>
      <w:docPartBody>
        <w:p w:rsidR="00756D04" w:rsidRDefault="00756D04" w:rsidP="00756D04">
          <w:pPr>
            <w:pStyle w:val="DBEB157E2282401798F73B857784713F"/>
          </w:pPr>
          <w:r w:rsidRPr="00653DB8">
            <w:rPr>
              <w:rStyle w:val="PlaceholderText"/>
            </w:rPr>
            <w:t>Click here to enter text.</w:t>
          </w:r>
        </w:p>
      </w:docPartBody>
    </w:docPart>
    <w:docPart>
      <w:docPartPr>
        <w:name w:val="4A5D994B546F40A387300430CCCF45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9612CD7-4F0C-433A-BA70-D7AF18A2EBEA}"/>
      </w:docPartPr>
      <w:docPartBody>
        <w:p w:rsidR="00756D04" w:rsidRDefault="00756D04" w:rsidP="00756D04">
          <w:pPr>
            <w:pStyle w:val="4A5D994B546F40A387300430CCCF4522"/>
          </w:pPr>
          <w:r w:rsidRPr="00653DB8">
            <w:rPr>
              <w:rStyle w:val="PlaceholderText"/>
            </w:rPr>
            <w:t>Click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Palatino">
    <w:altName w:val="Palatino Linotype"/>
    <w:charset w:val="00"/>
    <w:family w:val="auto"/>
    <w:pitch w:val="variable"/>
    <w:sig w:usb0="03000000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rial Mäori">
    <w:altName w:val="Arial"/>
    <w:charset w:val="00"/>
    <w:family w:val="swiss"/>
    <w:pitch w:val="variable"/>
    <w:sig w:usb0="00000287" w:usb1="00000000" w:usb2="00000000" w:usb3="00000000" w:csb0="0000009F" w:csb1="00000000"/>
  </w:font>
  <w:font w:name="Lucida Grande">
    <w:altName w:val="Arial"/>
    <w:charset w:val="00"/>
    <w:family w:val="auto"/>
    <w:pitch w:val="variable"/>
    <w:sig w:usb0="E1000AEF" w:usb1="5000A1FF" w:usb2="00000000" w:usb3="00000000" w:csb0="000001B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756D04"/>
    <w:rsid w:val="0002510F"/>
    <w:rsid w:val="00054F93"/>
    <w:rsid w:val="00057455"/>
    <w:rsid w:val="00093819"/>
    <w:rsid w:val="000A6CB8"/>
    <w:rsid w:val="000E64C0"/>
    <w:rsid w:val="0022728A"/>
    <w:rsid w:val="00281A19"/>
    <w:rsid w:val="0028437C"/>
    <w:rsid w:val="00354943"/>
    <w:rsid w:val="00372D9C"/>
    <w:rsid w:val="00382C43"/>
    <w:rsid w:val="00445EC6"/>
    <w:rsid w:val="00473FFF"/>
    <w:rsid w:val="005033D5"/>
    <w:rsid w:val="0058326E"/>
    <w:rsid w:val="005C155D"/>
    <w:rsid w:val="005C30D9"/>
    <w:rsid w:val="005C3ACE"/>
    <w:rsid w:val="00690F9D"/>
    <w:rsid w:val="00756D04"/>
    <w:rsid w:val="007825BF"/>
    <w:rsid w:val="007E163D"/>
    <w:rsid w:val="00857FAE"/>
    <w:rsid w:val="0086632A"/>
    <w:rsid w:val="00875899"/>
    <w:rsid w:val="00880005"/>
    <w:rsid w:val="008A7045"/>
    <w:rsid w:val="00964840"/>
    <w:rsid w:val="009744C1"/>
    <w:rsid w:val="00984018"/>
    <w:rsid w:val="00991245"/>
    <w:rsid w:val="009B4938"/>
    <w:rsid w:val="009D04A2"/>
    <w:rsid w:val="009D539C"/>
    <w:rsid w:val="009D77D2"/>
    <w:rsid w:val="00AA657C"/>
    <w:rsid w:val="00AA6D5C"/>
    <w:rsid w:val="00AA7D80"/>
    <w:rsid w:val="00AF4DF9"/>
    <w:rsid w:val="00B21296"/>
    <w:rsid w:val="00BB256B"/>
    <w:rsid w:val="00C024F0"/>
    <w:rsid w:val="00C04D19"/>
    <w:rsid w:val="00CF4277"/>
    <w:rsid w:val="00D8653D"/>
    <w:rsid w:val="00DD21F1"/>
    <w:rsid w:val="00E27498"/>
    <w:rsid w:val="00E402CB"/>
    <w:rsid w:val="00EA5467"/>
    <w:rsid w:val="00F75E3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NZ" w:eastAsia="en-NZ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91245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E27498"/>
    <w:rPr>
      <w:color w:val="808080"/>
    </w:rPr>
  </w:style>
  <w:style w:type="paragraph" w:customStyle="1" w:styleId="DC94282737564295BF4195074E43E68E">
    <w:name w:val="DC94282737564295BF4195074E43E68E"/>
    <w:rsid w:val="00756D04"/>
  </w:style>
  <w:style w:type="paragraph" w:customStyle="1" w:styleId="DBEB157E2282401798F73B857784713F">
    <w:name w:val="DBEB157E2282401798F73B857784713F"/>
    <w:rsid w:val="00756D04"/>
  </w:style>
  <w:style w:type="paragraph" w:customStyle="1" w:styleId="4A5D994B546F40A387300430CCCF4522">
    <w:name w:val="4A5D994B546F40A387300430CCCF4522"/>
    <w:rsid w:val="00756D0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37f3afa-dda7-4bd8-9f4a-089dec9fcbbe">MoEd-979828997-2387</_dlc_DocId>
    <_dlc_DocIdUrl xmlns="f37f3afa-dda7-4bd8-9f4a-089dec9fcbbe">
      <Url>https://educationgovtnz.sharepoint.com/sites/GRPMoEEXTTP-OCHMigration-NCEATKIchanges/_layouts/15/DocIdRedir.aspx?ID=MoEd-979828997-2387</Url>
      <Description>MoEd-979828997-2387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A83558B0CCB040A5645899FA458872" ma:contentTypeVersion="9" ma:contentTypeDescription="Create a new document." ma:contentTypeScope="" ma:versionID="2dfeb932cee4787d281dd5c58acfb941">
  <xsd:schema xmlns:xsd="http://www.w3.org/2001/XMLSchema" xmlns:xs="http://www.w3.org/2001/XMLSchema" xmlns:p="http://schemas.microsoft.com/office/2006/metadata/properties" xmlns:ns2="f37f3afa-dda7-4bd8-9f4a-089dec9fcbbe" xmlns:ns3="f49eace8-6afc-4619-a87f-23310ef75638" targetNamespace="http://schemas.microsoft.com/office/2006/metadata/properties" ma:root="true" ma:fieldsID="c8595fbc6695c5c3cb1188b6e8f14430" ns2:_="" ns3:_="">
    <xsd:import namespace="f37f3afa-dda7-4bd8-9f4a-089dec9fcbbe"/>
    <xsd:import namespace="f49eace8-6afc-4619-a87f-23310ef7563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7f3afa-dda7-4bd8-9f4a-089dec9fcbb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9eace8-6afc-4619-a87f-23310ef7563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Props1.xml><?xml version="1.0" encoding="utf-8"?>
<ds:datastoreItem xmlns:ds="http://schemas.openxmlformats.org/officeDocument/2006/customXml" ds:itemID="{66B83F88-0EED-4254-8076-C72382C81BD3}">
  <ds:schemaRefs>
    <ds:schemaRef ds:uri="http://schemas.microsoft.com/office/2006/metadata/properties"/>
    <ds:schemaRef ds:uri="http://schemas.microsoft.com/office/infopath/2007/PartnerControls"/>
    <ds:schemaRef ds:uri="53ece4ca-2547-4740-831a-d48c281b7a6a"/>
    <ds:schemaRef ds:uri="http://schemas.microsoft.com/sharepoint/v3"/>
    <ds:schemaRef ds:uri="256c2040-7c59-40d7-8063-8e42ad73f6d6"/>
  </ds:schemaRefs>
</ds:datastoreItem>
</file>

<file path=customXml/itemProps2.xml><?xml version="1.0" encoding="utf-8"?>
<ds:datastoreItem xmlns:ds="http://schemas.openxmlformats.org/officeDocument/2006/customXml" ds:itemID="{1524A2D7-FC49-48AA-A01E-99358F1E65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D832D5-7F35-4D51-BEFD-54423B08BE82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B0806EA2-9450-4B8D-9EA7-A9A21B5C6959}"/>
</file>

<file path=customXml/itemProps5.xml><?xml version="1.0" encoding="utf-8"?>
<ds:datastoreItem xmlns:ds="http://schemas.openxmlformats.org/officeDocument/2006/customXml" ds:itemID="{5B58DE82-E394-4A50-8143-0E04ABBDDEFC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8</Pages>
  <Words>2049</Words>
  <Characters>11685</Characters>
  <Application>Microsoft Office Word</Application>
  <DocSecurity>0</DocSecurity>
  <Lines>97</Lines>
  <Paragraphs>27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13707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2025-10-06T00:34:00Z</dcterms:created>
  <dcterms:modified xsi:type="dcterms:W3CDTF">2025-10-06T01:56:00Z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ShapeIds">
    <vt:lpwstr>3059c1c4,1eb8e98d,dbfc9d8,1b6ee324,3cd22d9a,2a9574b0,5503867e,2887c011,2a9391cc</vt:lpwstr>
  </property>
  <property fmtid="{D5CDD505-2E9C-101B-9397-08002B2CF9AE}" pid="3" name="ClassificationContentMarkingHeaderFontProps">
    <vt:lpwstr>#000000,10,Calibri</vt:lpwstr>
  </property>
  <property fmtid="{D5CDD505-2E9C-101B-9397-08002B2CF9AE}" pid="4" name="ClassificationContentMarkingHeaderText">
    <vt:lpwstr>[UNCLASSIFIED]</vt:lpwstr>
  </property>
  <property fmtid="{D5CDD505-2E9C-101B-9397-08002B2CF9AE}" pid="5" name="ClassificationContentMarkingFooterShapeIds">
    <vt:lpwstr>58b8098e,2b7368fb,3bbb2ee7,7d722bf,7e639e63,4949bd7e,7a79b44b,2949335f,7a2ea33d</vt:lpwstr>
  </property>
  <property fmtid="{D5CDD505-2E9C-101B-9397-08002B2CF9AE}" pid="6" name="ClassificationContentMarkingFooterFontProps">
    <vt:lpwstr>#000000,10,Calibri</vt:lpwstr>
  </property>
  <property fmtid="{D5CDD505-2E9C-101B-9397-08002B2CF9AE}" pid="7" name="ClassificationContentMarkingFooterText">
    <vt:lpwstr>[UNCLASSIFIED]</vt:lpwstr>
  </property>
  <property fmtid="{D5CDD505-2E9C-101B-9397-08002B2CF9AE}" pid="8" name="MSIP_Label_4009eddf-846d-46a2-8a8f-ad982b694053_Enabled">
    <vt:lpwstr>true</vt:lpwstr>
  </property>
  <property fmtid="{D5CDD505-2E9C-101B-9397-08002B2CF9AE}" pid="9" name="MSIP_Label_4009eddf-846d-46a2-8a8f-ad982b694053_SetDate">
    <vt:lpwstr>2025-10-06T00:34:19Z</vt:lpwstr>
  </property>
  <property fmtid="{D5CDD505-2E9C-101B-9397-08002B2CF9AE}" pid="10" name="MSIP_Label_4009eddf-846d-46a2-8a8f-ad982b694053_Method">
    <vt:lpwstr>Privileged</vt:lpwstr>
  </property>
  <property fmtid="{D5CDD505-2E9C-101B-9397-08002B2CF9AE}" pid="11" name="MSIP_Label_4009eddf-846d-46a2-8a8f-ad982b694053_Name">
    <vt:lpwstr>UNCLASSIFIED</vt:lpwstr>
  </property>
  <property fmtid="{D5CDD505-2E9C-101B-9397-08002B2CF9AE}" pid="12" name="MSIP_Label_4009eddf-846d-46a2-8a8f-ad982b694053_SiteId">
    <vt:lpwstr>e6d2d4cc-b762-486e-8894-4f5f440d5f31</vt:lpwstr>
  </property>
  <property fmtid="{D5CDD505-2E9C-101B-9397-08002B2CF9AE}" pid="13" name="MSIP_Label_4009eddf-846d-46a2-8a8f-ad982b694053_ActionId">
    <vt:lpwstr>86e625de-3b50-4f79-9c3b-5a599b754101</vt:lpwstr>
  </property>
  <property fmtid="{D5CDD505-2E9C-101B-9397-08002B2CF9AE}" pid="14" name="MSIP_Label_4009eddf-846d-46a2-8a8f-ad982b694053_ContentBits">
    <vt:lpwstr>3</vt:lpwstr>
  </property>
  <property fmtid="{D5CDD505-2E9C-101B-9397-08002B2CF9AE}" pid="15" name="MSIP_Label_4009eddf-846d-46a2-8a8f-ad982b694053_Tag">
    <vt:lpwstr>10, 0, 1, 1</vt:lpwstr>
  </property>
  <property fmtid="{D5CDD505-2E9C-101B-9397-08002B2CF9AE}" pid="16" name="MSIP_Label_25645803-7a80-4d54-bfa9-551a1ec8d4d5_ActionId">
    <vt:lpwstr>8271aa28-d6f1-4520-bfcd-81bb9ee69cbf</vt:lpwstr>
  </property>
  <property fmtid="{D5CDD505-2E9C-101B-9397-08002B2CF9AE}" pid="17" name="DWDocType">
    <vt:lpwstr/>
  </property>
  <property fmtid="{D5CDD505-2E9C-101B-9397-08002B2CF9AE}" pid="18" name="DWDocVersion">
    <vt:lpwstr/>
  </property>
  <property fmtid="{D5CDD505-2E9C-101B-9397-08002B2CF9AE}" pid="19" name="MSIP_Label_25645803-7a80-4d54-bfa9-551a1ec8d4d5_SetDate">
    <vt:lpwstr>2025-08-21T22:41:31Z</vt:lpwstr>
  </property>
  <property fmtid="{D5CDD505-2E9C-101B-9397-08002B2CF9AE}" pid="20" name="MediaServiceImageTags">
    <vt:lpwstr/>
  </property>
  <property fmtid="{D5CDD505-2E9C-101B-9397-08002B2CF9AE}" pid="21" name="ContentTypeId">
    <vt:lpwstr>0x010100F0A83558B0CCB040A5645899FA458872</vt:lpwstr>
  </property>
  <property fmtid="{D5CDD505-2E9C-101B-9397-08002B2CF9AE}" pid="22" name="MSIP_Label_25645803-7a80-4d54-bfa9-551a1ec8d4d5_SiteId">
    <vt:lpwstr>e6d2d4cc-b762-486e-8894-4f5f440d5f31</vt:lpwstr>
  </property>
  <property fmtid="{D5CDD505-2E9C-101B-9397-08002B2CF9AE}" pid="23" name="DWDocClassId">
    <vt:lpwstr/>
  </property>
  <property fmtid="{D5CDD505-2E9C-101B-9397-08002B2CF9AE}" pid="24" name="MSIP_Label_25645803-7a80-4d54-bfa9-551a1ec8d4d5_Method">
    <vt:lpwstr>Privileged</vt:lpwstr>
  </property>
  <property fmtid="{D5CDD505-2E9C-101B-9397-08002B2CF9AE}" pid="25" name="MSIP_Label_25645803-7a80-4d54-bfa9-551a1ec8d4d5_Name">
    <vt:lpwstr>PERSONAL</vt:lpwstr>
  </property>
  <property fmtid="{D5CDD505-2E9C-101B-9397-08002B2CF9AE}" pid="26" name="MSIP_Label_25645803-7a80-4d54-bfa9-551a1ec8d4d5_ContentBits">
    <vt:lpwstr>0</vt:lpwstr>
  </property>
  <property fmtid="{D5CDD505-2E9C-101B-9397-08002B2CF9AE}" pid="27" name="DWDocPrecis">
    <vt:lpwstr/>
  </property>
  <property fmtid="{D5CDD505-2E9C-101B-9397-08002B2CF9AE}" pid="28" name="MSIP_Label_25645803-7a80-4d54-bfa9-551a1ec8d4d5_Enabled">
    <vt:lpwstr>true</vt:lpwstr>
  </property>
  <property fmtid="{D5CDD505-2E9C-101B-9397-08002B2CF9AE}" pid="29" name="DWDocNo">
    <vt:lpwstr/>
  </property>
  <property fmtid="{D5CDD505-2E9C-101B-9397-08002B2CF9AE}" pid="30" name="MSIP_Label_25645803-7a80-4d54-bfa9-551a1ec8d4d5_Tag">
    <vt:lpwstr>10, 0, 1, 2</vt:lpwstr>
  </property>
  <property fmtid="{D5CDD505-2E9C-101B-9397-08002B2CF9AE}" pid="31" name="DWDocAuthor">
    <vt:lpwstr/>
  </property>
  <property fmtid="{D5CDD505-2E9C-101B-9397-08002B2CF9AE}" pid="32" name="DWDocClass">
    <vt:lpwstr/>
  </property>
  <property fmtid="{D5CDD505-2E9C-101B-9397-08002B2CF9AE}" pid="33" name="_dlc_DocIdItemGuid">
    <vt:lpwstr>813e39f3-90fd-4bb7-b42b-ae46e2a47722</vt:lpwstr>
  </property>
  <property fmtid="{D5CDD505-2E9C-101B-9397-08002B2CF9AE}" pid="34" name="DWDocSetID">
    <vt:lpwstr/>
  </property>
  <property fmtid="{D5CDD505-2E9C-101B-9397-08002B2CF9AE}" pid="35" name="Order">
    <vt:r8>2232000</vt:r8>
  </property>
  <property fmtid="{D5CDD505-2E9C-101B-9397-08002B2CF9AE}" pid="36" name="xd_ProgID">
    <vt:lpwstr/>
  </property>
  <property fmtid="{D5CDD505-2E9C-101B-9397-08002B2CF9AE}" pid="37" name="_SourceUrl">
    <vt:lpwstr/>
  </property>
  <property fmtid="{D5CDD505-2E9C-101B-9397-08002B2CF9AE}" pid="38" name="_SharedFileIndex">
    <vt:lpwstr/>
  </property>
  <property fmtid="{D5CDD505-2E9C-101B-9397-08002B2CF9AE}" pid="39" name="ComplianceAssetId">
    <vt:lpwstr/>
  </property>
  <property fmtid="{D5CDD505-2E9C-101B-9397-08002B2CF9AE}" pid="40" name="TemplateUrl">
    <vt:lpwstr/>
  </property>
  <property fmtid="{D5CDD505-2E9C-101B-9397-08002B2CF9AE}" pid="41" name="_ExtendedDescription">
    <vt:lpwstr/>
  </property>
  <property fmtid="{D5CDD505-2E9C-101B-9397-08002B2CF9AE}" pid="42" name="TriggerFlowInfo">
    <vt:lpwstr/>
  </property>
  <property fmtid="{D5CDD505-2E9C-101B-9397-08002B2CF9AE}" pid="43" name="xd_Signature">
    <vt:bool>false</vt:bool>
  </property>
</Properties>
</file>